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3.jpg" ContentType="image/jpg"/>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410" r:id="rId2"/>
    <p:sldId id="268" r:id="rId3"/>
    <p:sldId id="3403" r:id="rId4"/>
    <p:sldId id="3022" r:id="rId5"/>
    <p:sldId id="3045" r:id="rId6"/>
    <p:sldId id="3052" r:id="rId7"/>
    <p:sldId id="350" r:id="rId8"/>
    <p:sldId id="3428" r:id="rId9"/>
    <p:sldId id="3429" r:id="rId10"/>
    <p:sldId id="3422" r:id="rId11"/>
    <p:sldId id="3027" r:id="rId12"/>
    <p:sldId id="3421" r:id="rId13"/>
    <p:sldId id="3451" r:id="rId14"/>
    <p:sldId id="261" r:id="rId15"/>
    <p:sldId id="3434" r:id="rId16"/>
    <p:sldId id="711" r:id="rId17"/>
    <p:sldId id="3450" r:id="rId18"/>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ldId id="3410"/>
            <p14:sldId id="268"/>
            <p14:sldId id="3403"/>
            <p14:sldId id="3022"/>
            <p14:sldId id="3045"/>
            <p14:sldId id="3052"/>
            <p14:sldId id="350"/>
            <p14:sldId id="3428"/>
            <p14:sldId id="3429"/>
            <p14:sldId id="3422"/>
            <p14:sldId id="3027"/>
            <p14:sldId id="3421"/>
            <p14:sldId id="3451"/>
            <p14:sldId id="261"/>
            <p14:sldId id="3434"/>
            <p14:sldId id="711"/>
            <p14:sldId id="3450"/>
          </p14:sldIdLst>
        </p14:section>
        <p14:section name="タイトルなしのセクション" id="{2222DC94-E039-4F92-8293-E592BEC64C49}">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9" autoAdjust="0"/>
    <p:restoredTop sz="89048" autoAdjust="0"/>
  </p:normalViewPr>
  <p:slideViewPr>
    <p:cSldViewPr snapToGrid="0" showGuides="1">
      <p:cViewPr varScale="1">
        <p:scale>
          <a:sx n="100" d="100"/>
          <a:sy n="100" d="100"/>
        </p:scale>
        <p:origin x="774" y="84"/>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72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2024/10/30</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cell.com/cell-reports-physical-science/fulltext/S2666-3864(24)00436-3" TargetMode="External"/><Relationship Id="rId3" Type="http://schemas.openxmlformats.org/officeDocument/2006/relationships/hyperlink" Target="https://karapaia.com/archives/52308102.html" TargetMode="External"/><Relationship Id="rId7" Type="http://schemas.openxmlformats.org/officeDocument/2006/relationships/hyperlink" Target="https://www.eurekalert.org/news-releases/1055131"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commons.wikimedia.org/wiki/File:Pong_Game_Test2.gif" TargetMode="External"/><Relationship Id="rId5" Type="http://schemas.openxmlformats.org/officeDocument/2006/relationships/hyperlink" Target="https://commons.wikimedia.org/w/index.php?title=User:WikiJunkie&amp;action=edit&amp;redlink=1" TargetMode="External"/><Relationship Id="rId4" Type="http://schemas.openxmlformats.org/officeDocument/2006/relationships/hyperlink" Target="https://karapaia.com/archives/449113.html/2-91" TargetMode="External"/><Relationship Id="rId9" Type="http://schemas.openxmlformats.org/officeDocument/2006/relationships/hyperlink" Target="https://cosmosmagazine.com/technology/materials/jelly-plays-pong-and-gets-better-at-with-practic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effectLst/>
                <a:highlight>
                  <a:srgbClr val="F9F8EC"/>
                </a:highlight>
                <a:latin typeface="Helvetica Neue"/>
              </a:rPr>
              <a:t>このぷるんっとした透明なハイドロゲルには記憶があり、それによってゲームの腕前がアップする。</a:t>
            </a:r>
          </a:p>
          <a:p>
            <a:pPr algn="l"/>
            <a:r>
              <a:rPr lang="ja-JP" altLang="en-US" b="0" i="0" dirty="0">
                <a:effectLst/>
                <a:highlight>
                  <a:srgbClr val="F9F8EC"/>
                </a:highlight>
                <a:latin typeface="Helvetica Neue"/>
              </a:rPr>
              <a:t>　英レディング大学の研究チームが実証したのは、このごく基本的な物質には記憶があり、「ポン」というゲームをプレイさせるほど、パフォーマスが向上するということだ。</a:t>
            </a:r>
          </a:p>
          <a:p>
            <a:pPr algn="l"/>
            <a:r>
              <a:rPr lang="ja-JP" altLang="en-US" b="0" i="0" dirty="0">
                <a:effectLst/>
                <a:highlight>
                  <a:srgbClr val="F9F8EC"/>
                </a:highlight>
                <a:latin typeface="Helvetica Neue"/>
              </a:rPr>
              <a:t>　人工脳と言うにはシンプルすぎるが、それでも学習して環境に適応する”スマート材料”の登場につながる成果であるという。</a:t>
            </a:r>
          </a:p>
          <a:p>
            <a:pPr algn="l"/>
            <a:r>
              <a:rPr lang="ja-JP" altLang="en-US" b="1" i="0" dirty="0">
                <a:effectLst/>
                <a:highlight>
                  <a:srgbClr val="F9F8EC"/>
                </a:highlight>
                <a:latin typeface="Helvetica Neue"/>
              </a:rPr>
              <a:t>シンプルなゲルに記憶が！？</a:t>
            </a:r>
          </a:p>
          <a:p>
            <a:pPr algn="l"/>
            <a:r>
              <a:rPr lang="ja-JP" altLang="en-US" b="0" i="0" dirty="0">
                <a:effectLst/>
                <a:highlight>
                  <a:srgbClr val="F9F8EC"/>
                </a:highlight>
                <a:latin typeface="Helvetica Neue"/>
              </a:rPr>
              <a:t>　今回使われたハイドロゲルは「電気活性高分子（</a:t>
            </a:r>
            <a:r>
              <a:rPr lang="en-US" altLang="ja-JP" b="0" i="0" dirty="0">
                <a:effectLst/>
                <a:highlight>
                  <a:srgbClr val="F9F8EC"/>
                </a:highlight>
                <a:latin typeface="Helvetica Neue"/>
              </a:rPr>
              <a:t>EAP</a:t>
            </a:r>
            <a:r>
              <a:rPr lang="ja-JP" altLang="en-US" b="0" i="0" dirty="0">
                <a:effectLst/>
                <a:highlight>
                  <a:srgbClr val="F9F8EC"/>
                </a:highlight>
                <a:latin typeface="Helvetica Neue"/>
              </a:rPr>
              <a:t>）」をベースに作られたものだ。</a:t>
            </a:r>
          </a:p>
          <a:p>
            <a:pPr algn="l"/>
            <a:r>
              <a:rPr lang="ja-JP" altLang="en-US" b="0" i="0" dirty="0">
                <a:effectLst/>
                <a:highlight>
                  <a:srgbClr val="F9F8EC"/>
                </a:highlight>
                <a:latin typeface="Helvetica Neue"/>
              </a:rPr>
              <a:t>ハイドロゲルとは、水を大量に吸収してゲル状になる物質のことで、こんな</a:t>
            </a:r>
            <a:r>
              <a:rPr lang="ja-JP" altLang="en-US" b="0" i="0" u="sng" dirty="0">
                <a:effectLst/>
                <a:highlight>
                  <a:srgbClr val="F9F8EC"/>
                </a:highlight>
                <a:latin typeface="Helvetica Neue"/>
                <a:hlinkClick r:id="rId3"/>
              </a:rPr>
              <a:t>不思議な特性</a:t>
            </a:r>
            <a:r>
              <a:rPr lang="ja-JP" altLang="en-US" b="0" i="0" dirty="0">
                <a:effectLst/>
                <a:highlight>
                  <a:srgbClr val="F9F8EC"/>
                </a:highlight>
                <a:latin typeface="Helvetica Neue"/>
              </a:rPr>
              <a:t>もある）。</a:t>
            </a:r>
          </a:p>
          <a:p>
            <a:pPr algn="l"/>
            <a:r>
              <a:rPr lang="ja-JP" altLang="en-US" b="0" i="0" dirty="0">
                <a:effectLst/>
                <a:highlight>
                  <a:srgbClr val="F9F8EC"/>
                </a:highlight>
                <a:latin typeface="Helvetica Neue"/>
              </a:rPr>
              <a:t>　</a:t>
            </a:r>
            <a:r>
              <a:rPr lang="en-US" altLang="ja-JP" b="0" i="0" dirty="0">
                <a:effectLst/>
                <a:highlight>
                  <a:srgbClr val="F9F8EC"/>
                </a:highlight>
                <a:latin typeface="Helvetica Neue"/>
              </a:rPr>
              <a:t>EAP</a:t>
            </a:r>
            <a:r>
              <a:rPr lang="ja-JP" altLang="en-US" b="0" i="0" dirty="0">
                <a:effectLst/>
                <a:highlight>
                  <a:srgbClr val="F9F8EC"/>
                </a:highlight>
                <a:latin typeface="Helvetica Neue"/>
              </a:rPr>
              <a:t>とはごく簡単にいえば、電気信号に反応する高分子のこと。</a:t>
            </a:r>
          </a:p>
          <a:p>
            <a:pPr algn="l"/>
            <a:r>
              <a:rPr lang="ja-JP" altLang="en-US" b="0" i="0" dirty="0">
                <a:effectLst/>
                <a:highlight>
                  <a:srgbClr val="F9F8EC"/>
                </a:highlight>
                <a:latin typeface="Helvetica Neue"/>
              </a:rPr>
              <a:t>　電流が流れると内部に含まれた「イオン」（電荷を持つ粒子）が移動し、それによって形状や大きさが変わるという性質がある。</a:t>
            </a:r>
          </a:p>
          <a:p>
            <a:pPr algn="l"/>
            <a:r>
              <a:rPr lang="ja-JP" altLang="en-US" b="0" i="0" dirty="0">
                <a:effectLst/>
                <a:highlight>
                  <a:srgbClr val="F9F8EC"/>
                </a:highlight>
                <a:latin typeface="Helvetica Neue"/>
              </a:rPr>
              <a:t>　こうした性質をうまく利用することで、人工筋肉として機能させることができる。</a:t>
            </a:r>
          </a:p>
          <a:p>
            <a:pPr algn="l"/>
            <a:r>
              <a:rPr lang="ja-JP" altLang="en-US" b="0" i="0" dirty="0">
                <a:effectLst/>
                <a:highlight>
                  <a:srgbClr val="F9F8EC"/>
                </a:highlight>
                <a:latin typeface="Helvetica Neue"/>
              </a:rPr>
              <a:t>　例えば、今回の研究を率いたレディング大学の林 叔克氏らは以前、ハイドロゲルを心臓のペースメーカーと組み合わせ、本物の心臓のように収縮と拡張させる実験を行なっている。</a:t>
            </a:r>
          </a:p>
          <a:p>
            <a:pPr algn="l"/>
            <a:r>
              <a:rPr lang="ja-JP" altLang="en-US" b="0" i="0" dirty="0">
                <a:effectLst/>
                <a:highlight>
                  <a:srgbClr val="F9F8EC"/>
                </a:highlight>
                <a:latin typeface="Helvetica Neue"/>
              </a:rPr>
              <a:t>　だが、この研究を進めるうちに面白いことがわかった。そのハイドロゲルがなんと「記憶」があるらしき振る舞いを示したのだ。</a:t>
            </a:r>
          </a:p>
          <a:p>
            <a:pPr algn="l"/>
            <a:r>
              <a:rPr lang="ja-JP" altLang="en-US" b="0" i="0" dirty="0">
                <a:effectLst/>
                <a:highlight>
                  <a:srgbClr val="F9F8EC"/>
                </a:highlight>
                <a:latin typeface="Helvetica Neue"/>
              </a:rPr>
              <a:t>　ハイドロゲルに記憶を刻みつけるには、繰り返し圧縮してやればいい。こうすると、ペースメーカーを停止させても、そのリズムに合わせて振動してくれる。</a:t>
            </a:r>
          </a:p>
          <a:p>
            <a:pPr algn="l"/>
            <a:r>
              <a:rPr lang="ja-JP" altLang="en-US" b="0" i="0" dirty="0">
                <a:effectLst/>
                <a:highlight>
                  <a:srgbClr val="F9F8EC"/>
                </a:highlight>
                <a:latin typeface="Helvetica Neue"/>
              </a:rPr>
              <a:t>　それはイオンの動きが、それまでの動きに影響されているということで、ある種の記憶とみなすことができる。</a:t>
            </a:r>
          </a:p>
          <a:p>
            <a:pPr algn="l"/>
            <a:r>
              <a:rPr lang="ja-JP" altLang="en-US" b="1" i="0" dirty="0">
                <a:effectLst/>
                <a:highlight>
                  <a:srgbClr val="F9F8EC"/>
                </a:highlight>
                <a:latin typeface="Helvetica Neue"/>
              </a:rPr>
              <a:t>ゲルがゲームプレイを学習</a:t>
            </a:r>
          </a:p>
          <a:p>
            <a:pPr algn="l"/>
            <a:r>
              <a:rPr lang="ja-JP" altLang="en-US" b="0" i="0" dirty="0">
                <a:effectLst/>
                <a:highlight>
                  <a:srgbClr val="F9F8EC"/>
                </a:highlight>
                <a:latin typeface="Helvetica Neue"/>
              </a:rPr>
              <a:t>　今回の研究は、このハイドロゲルの記憶機能を応用したものだ。その結果、ごく基本的な物質でも、人間の脳のような学習ができることが証明された。</a:t>
            </a:r>
          </a:p>
          <a:p>
            <a:pPr algn="l"/>
            <a:r>
              <a:rPr lang="ja-JP" altLang="en-US" b="0" i="0" dirty="0">
                <a:effectLst/>
                <a:highlight>
                  <a:srgbClr val="F9F8EC"/>
                </a:highlight>
                <a:latin typeface="Helvetica Neue"/>
              </a:rPr>
              <a:t>　その実験では、「ポン」という卓球のようなビデオゲームが利用された。</a:t>
            </a:r>
          </a:p>
          <a:p>
            <a:pPr algn="l"/>
            <a:r>
              <a:rPr lang="ja-JP" altLang="en-US" b="0" i="0" dirty="0">
                <a:effectLst/>
                <a:highlight>
                  <a:srgbClr val="F9F8EC"/>
                </a:highlight>
                <a:latin typeface="Helvetica Neue"/>
              </a:rPr>
              <a:t>　ポンは画面両側にあるパドルでボールを弾きあってスコアを競うゲームだ。</a:t>
            </a:r>
          </a:p>
          <a:p>
            <a:pPr algn="l"/>
            <a:r>
              <a:rPr lang="ja-JP" altLang="en-US" u="sng" dirty="0">
                <a:effectLst/>
                <a:hlinkClick r:id="rId4"/>
              </a:rPr>
              <a:t>この画像を大きなサイズで見る</a:t>
            </a:r>
            <a:r>
              <a:rPr lang="en-US" altLang="ja-JP" dirty="0"/>
              <a:t>PONG</a:t>
            </a:r>
            <a:r>
              <a:rPr lang="ja-JP" altLang="en-US" dirty="0"/>
              <a:t>ゲーム </a:t>
            </a:r>
            <a:r>
              <a:rPr lang="en-US" altLang="ja-JP" dirty="0"/>
              <a:t>/ Image credit:</a:t>
            </a:r>
            <a:br>
              <a:rPr lang="ja-JP" altLang="en-US" u="sng" dirty="0">
                <a:effectLst/>
                <a:hlinkClick r:id="rId5"/>
              </a:rPr>
            </a:br>
            <a:r>
              <a:rPr lang="en-US" altLang="ja-JP" u="sng" dirty="0" err="1">
                <a:effectLst/>
                <a:hlinkClick r:id="rId5"/>
              </a:rPr>
              <a:t>WikiJunkie</a:t>
            </a:r>
            <a:r>
              <a:rPr lang="ja-JP" altLang="en-US" dirty="0"/>
              <a:t> </a:t>
            </a:r>
            <a:r>
              <a:rPr lang="en-US" altLang="ja-JP" dirty="0"/>
              <a:t>/ </a:t>
            </a:r>
            <a:r>
              <a:rPr lang="en-US" altLang="ja-JP" u="sng" dirty="0">
                <a:effectLst/>
                <a:hlinkClick r:id="rId6"/>
              </a:rPr>
              <a:t>WIKI commons</a:t>
            </a:r>
            <a:r>
              <a:rPr lang="ja-JP" altLang="en-US" b="0" i="0" dirty="0">
                <a:effectLst/>
                <a:highlight>
                  <a:srgbClr val="F9F8EC"/>
                </a:highlight>
                <a:latin typeface="Helvetica Neue"/>
              </a:rPr>
              <a:t>　だが、このままでは使えないので、実験のポンはパドル</a:t>
            </a:r>
            <a:r>
              <a:rPr lang="en-US" altLang="ja-JP" b="0" i="0" dirty="0">
                <a:effectLst/>
                <a:highlight>
                  <a:srgbClr val="F9F8EC"/>
                </a:highlight>
                <a:latin typeface="Helvetica Neue"/>
              </a:rPr>
              <a:t>1</a:t>
            </a:r>
            <a:r>
              <a:rPr lang="ja-JP" altLang="en-US" b="0" i="0" dirty="0">
                <a:effectLst/>
                <a:highlight>
                  <a:srgbClr val="F9F8EC"/>
                </a:highlight>
                <a:latin typeface="Helvetica Neue"/>
              </a:rPr>
              <a:t>つでテニスの壁打ちをするようなスタイルに改造されていた。</a:t>
            </a:r>
          </a:p>
          <a:p>
            <a:pPr algn="l"/>
            <a:r>
              <a:rPr lang="ja-JP" altLang="en-US" b="0" i="0" dirty="0">
                <a:effectLst/>
                <a:highlight>
                  <a:srgbClr val="F9F8EC"/>
                </a:highlight>
                <a:latin typeface="Helvetica Neue"/>
              </a:rPr>
              <a:t>　さらにハイドロゲルがこれをプレイできるよう、電気的な刺激でボールの位置を伝え、イオンの流れでパドルを操作できるようにした。</a:t>
            </a:r>
          </a:p>
          <a:p>
            <a:pPr algn="l"/>
            <a:r>
              <a:rPr lang="ja-JP" altLang="en-US" b="0" i="0" dirty="0">
                <a:effectLst/>
                <a:highlight>
                  <a:srgbClr val="F9F8EC"/>
                </a:highlight>
                <a:latin typeface="Helvetica Neue"/>
              </a:rPr>
              <a:t>　そのうえでハイロドロゲルがミスることなく、壁打ちをどれだけ続けられるのか観察してみる。</a:t>
            </a:r>
          </a:p>
          <a:p>
            <a:pPr algn="l"/>
            <a:r>
              <a:rPr lang="ja-JP" altLang="en-US" b="0" i="0" dirty="0">
                <a:effectLst/>
                <a:highlight>
                  <a:srgbClr val="F9F8EC"/>
                </a:highlight>
                <a:latin typeface="Helvetica Neue"/>
              </a:rPr>
              <a:t>　すると段々とラリーが長く続くようになることがわかったのだ。そして</a:t>
            </a:r>
            <a:r>
              <a:rPr lang="en-US" altLang="ja-JP" b="0" i="0" dirty="0">
                <a:effectLst/>
                <a:highlight>
                  <a:srgbClr val="F9F8EC"/>
                </a:highlight>
                <a:latin typeface="Helvetica Neue"/>
              </a:rPr>
              <a:t>20</a:t>
            </a:r>
            <a:r>
              <a:rPr lang="ja-JP" altLang="en-US" b="0" i="0" dirty="0">
                <a:effectLst/>
                <a:highlight>
                  <a:srgbClr val="F9F8EC"/>
                </a:highlight>
                <a:latin typeface="Helvetica Neue"/>
              </a:rPr>
              <a:t>分もすると、そのプレイ技術が最高潮に達した。</a:t>
            </a:r>
            <a:endParaRPr lang="en-US" altLang="ja-JP" b="0" i="0" dirty="0">
              <a:effectLst/>
              <a:highlight>
                <a:srgbClr val="F9F8EC"/>
              </a:highlight>
              <a:latin typeface="Helvetica Neue"/>
            </a:endParaRPr>
          </a:p>
          <a:p>
            <a:pPr algn="l"/>
            <a:r>
              <a:rPr lang="ja-JP" altLang="en-US" b="0" i="0" dirty="0">
                <a:effectLst/>
                <a:highlight>
                  <a:srgbClr val="F9F8EC"/>
                </a:highlight>
                <a:latin typeface="Helvetica Neue"/>
              </a:rPr>
              <a:t>これについてヴィンセント・ストロング氏は、</a:t>
            </a:r>
            <a:r>
              <a:rPr lang="ja-JP" altLang="en-US" b="0" i="0" u="sng" dirty="0">
                <a:effectLst/>
                <a:highlight>
                  <a:srgbClr val="F9F8EC"/>
                </a:highlight>
                <a:latin typeface="Helvetica Neue"/>
                <a:hlinkClick r:id="rId7"/>
              </a:rPr>
              <a:t>ニュースリリース</a:t>
            </a:r>
            <a:r>
              <a:rPr lang="ja-JP" altLang="en-US" b="0" i="0" dirty="0">
                <a:effectLst/>
                <a:highlight>
                  <a:srgbClr val="F9F8EC"/>
                </a:highlight>
                <a:latin typeface="Helvetica Neue"/>
              </a:rPr>
              <a:t>で次のように説明する。</a:t>
            </a:r>
          </a:p>
          <a:p>
            <a:pPr algn="l"/>
            <a:r>
              <a:rPr lang="ja-JP" altLang="en-US" b="0" i="0" dirty="0">
                <a:effectLst/>
                <a:highlight>
                  <a:srgbClr val="F9F8EC"/>
                </a:highlight>
                <a:latin typeface="Helvetica Neue"/>
              </a:rPr>
              <a:t>　「ボールが動くと、ゲルには段々とすべての動きの記憶が蓄積されていきます。するとパドルは、シミュレーションされた環境内でそのボールに合わせて動くのです」</a:t>
            </a:r>
          </a:p>
          <a:p>
            <a:pPr algn="l"/>
            <a:br>
              <a:rPr lang="ja-JP" altLang="en-US" dirty="0">
                <a:effectLst/>
              </a:rPr>
            </a:br>
            <a:r>
              <a:rPr lang="ja-JP" altLang="en-US" b="1" i="0" dirty="0">
                <a:effectLst/>
                <a:highlight>
                  <a:srgbClr val="F9F8EC"/>
                </a:highlight>
                <a:latin typeface="Helvetica Neue"/>
              </a:rPr>
              <a:t>基本的な物質に記憶がある証拠</a:t>
            </a:r>
          </a:p>
          <a:p>
            <a:pPr algn="l"/>
            <a:r>
              <a:rPr lang="ja-JP" altLang="en-US" b="0" i="0" dirty="0">
                <a:effectLst/>
                <a:highlight>
                  <a:srgbClr val="F9F8EC"/>
                </a:highlight>
                <a:latin typeface="Helvetica Neue"/>
              </a:rPr>
              <a:t>　研究チームによれば、この結果は、特別に設計されたわけでもない基本的な物質であっても、記憶が残るものがあるという証拠であるそうだ。</a:t>
            </a:r>
          </a:p>
          <a:p>
            <a:pPr algn="l"/>
            <a:r>
              <a:rPr lang="ja-JP" altLang="en-US" b="0" i="0" dirty="0">
                <a:effectLst/>
                <a:highlight>
                  <a:srgbClr val="F9F8EC"/>
                </a:highlight>
                <a:latin typeface="Helvetica Neue"/>
              </a:rPr>
              <a:t>　これを利用すれば、シンプルな物質であっても生物や</a:t>
            </a:r>
            <a:r>
              <a:rPr lang="en-US" altLang="ja-JP" b="0" i="0" dirty="0">
                <a:effectLst/>
                <a:highlight>
                  <a:srgbClr val="F9F8EC"/>
                </a:highlight>
                <a:latin typeface="Helvetica Neue"/>
              </a:rPr>
              <a:t>AI</a:t>
            </a:r>
            <a:r>
              <a:rPr lang="ja-JP" altLang="en-US" b="0" i="0" dirty="0">
                <a:effectLst/>
                <a:highlight>
                  <a:srgbClr val="F9F8EC"/>
                </a:highlight>
                <a:latin typeface="Helvetica Neue"/>
              </a:rPr>
              <a:t>のような複雑な動作を実現できるかもしれない。</a:t>
            </a:r>
          </a:p>
          <a:p>
            <a:pPr algn="l"/>
            <a:r>
              <a:rPr lang="ja-JP" altLang="en-US" b="0" i="0" dirty="0">
                <a:effectLst/>
                <a:highlight>
                  <a:srgbClr val="F9F8EC"/>
                </a:highlight>
                <a:latin typeface="Helvetica Neue"/>
              </a:rPr>
              <a:t>　ただし、それは物質に感覚が芽生えたわけでも、記憶に基づいて意図的に行動しているわけでもないことに注意が必要だ。</a:t>
            </a:r>
          </a:p>
          <a:p>
            <a:pPr algn="l"/>
            <a:r>
              <a:rPr lang="ja-JP" altLang="en-US" b="0" i="0" dirty="0">
                <a:effectLst/>
                <a:highlight>
                  <a:srgbClr val="F9F8EC"/>
                </a:highlight>
                <a:latin typeface="Helvetica Neue"/>
              </a:rPr>
              <a:t>　むしろ、居眠りをしていて、ほっぺに袖や机のアトがつくようなものであるとのことだ。</a:t>
            </a:r>
          </a:p>
          <a:p>
            <a:pPr algn="l"/>
            <a:r>
              <a:rPr lang="ja-JP" altLang="en-US" b="0" i="0" dirty="0">
                <a:effectLst/>
                <a:highlight>
                  <a:srgbClr val="F9F8EC"/>
                </a:highlight>
                <a:latin typeface="Helvetica Neue"/>
              </a:rPr>
              <a:t>　それでも、今後の進展が楽しみな研究だ。記憶を機能させるメカニズム解明のヒントになるだろうし、これを応用した”スマート材料”の可能性を開くことになるだろう。</a:t>
            </a:r>
          </a:p>
          <a:p>
            <a:pPr algn="l"/>
            <a:r>
              <a:rPr lang="ja-JP" altLang="en-US" b="0" i="0" dirty="0">
                <a:effectLst/>
                <a:highlight>
                  <a:srgbClr val="F9F8EC"/>
                </a:highlight>
                <a:latin typeface="Helvetica Neue"/>
              </a:rPr>
              <a:t>　研究チームの次のステップは、物質の中で学習が実際に行われているかどうかを具体的に示すことであるそうだ。</a:t>
            </a:r>
          </a:p>
          <a:p>
            <a:pPr algn="l"/>
            <a:r>
              <a:rPr lang="ja-JP" altLang="en-US" b="0" i="0" dirty="0">
                <a:effectLst/>
                <a:highlight>
                  <a:srgbClr val="F9F8EC"/>
                </a:highlight>
                <a:latin typeface="Helvetica Neue"/>
              </a:rPr>
              <a:t>　この研究は</a:t>
            </a:r>
            <a:r>
              <a:rPr lang="en-US" altLang="ja-JP" b="0" i="0" dirty="0">
                <a:effectLst/>
                <a:highlight>
                  <a:srgbClr val="F9F8EC"/>
                </a:highlight>
                <a:latin typeface="Helvetica Neue"/>
              </a:rPr>
              <a:t>『</a:t>
            </a:r>
            <a:r>
              <a:rPr lang="en-US" altLang="ja-JP" b="0" i="0" u="sng" dirty="0">
                <a:effectLst/>
                <a:highlight>
                  <a:srgbClr val="F9F8EC"/>
                </a:highlight>
                <a:latin typeface="Helvetica Neue"/>
                <a:hlinkClick r:id="rId8"/>
              </a:rPr>
              <a:t>Cell Reports Physical Science</a:t>
            </a:r>
            <a:r>
              <a:rPr lang="en-US" altLang="ja-JP" b="0" i="0" dirty="0">
                <a:effectLst/>
                <a:highlight>
                  <a:srgbClr val="F9F8EC"/>
                </a:highlight>
                <a:latin typeface="Helvetica Neue"/>
              </a:rPr>
              <a:t>』</a:t>
            </a:r>
            <a:r>
              <a:rPr lang="ja-JP" altLang="en-US" b="0" i="0" dirty="0">
                <a:effectLst/>
                <a:highlight>
                  <a:srgbClr val="F9F8EC"/>
                </a:highlight>
                <a:latin typeface="Helvetica Neue"/>
              </a:rPr>
              <a:t>（</a:t>
            </a:r>
            <a:r>
              <a:rPr lang="en-US" altLang="ja-JP" b="0" i="0" dirty="0">
                <a:effectLst/>
                <a:highlight>
                  <a:srgbClr val="F9F8EC"/>
                </a:highlight>
                <a:latin typeface="Helvetica Neue"/>
              </a:rPr>
              <a:t>2024</a:t>
            </a:r>
            <a:r>
              <a:rPr lang="ja-JP" altLang="en-US" b="0" i="0" dirty="0">
                <a:effectLst/>
                <a:highlight>
                  <a:srgbClr val="F9F8EC"/>
                </a:highlight>
                <a:latin typeface="Helvetica Neue"/>
              </a:rPr>
              <a:t>年</a:t>
            </a:r>
            <a:r>
              <a:rPr lang="en-US" altLang="ja-JP" b="0" i="0" dirty="0">
                <a:effectLst/>
                <a:highlight>
                  <a:srgbClr val="F9F8EC"/>
                </a:highlight>
                <a:latin typeface="Helvetica Neue"/>
              </a:rPr>
              <a:t>8</a:t>
            </a:r>
            <a:r>
              <a:rPr lang="ja-JP" altLang="en-US" b="0" i="0" dirty="0">
                <a:effectLst/>
                <a:highlight>
                  <a:srgbClr val="F9F8EC"/>
                </a:highlight>
                <a:latin typeface="Helvetica Neue"/>
              </a:rPr>
              <a:t>月</a:t>
            </a:r>
            <a:r>
              <a:rPr lang="en-US" altLang="ja-JP" b="0" i="0" dirty="0">
                <a:effectLst/>
                <a:highlight>
                  <a:srgbClr val="F9F8EC"/>
                </a:highlight>
                <a:latin typeface="Helvetica Neue"/>
              </a:rPr>
              <a:t>22</a:t>
            </a:r>
            <a:r>
              <a:rPr lang="ja-JP" altLang="en-US" b="0" i="0" dirty="0">
                <a:effectLst/>
                <a:highlight>
                  <a:srgbClr val="F9F8EC"/>
                </a:highlight>
                <a:latin typeface="Helvetica Neue"/>
              </a:rPr>
              <a:t>日付）に掲載された。</a:t>
            </a:r>
          </a:p>
          <a:p>
            <a:pPr algn="l"/>
            <a:r>
              <a:rPr lang="en-US" altLang="ja-JP" b="0" i="0" dirty="0">
                <a:effectLst/>
                <a:highlight>
                  <a:srgbClr val="F9F8EC"/>
                </a:highlight>
                <a:latin typeface="Helvetica Neue"/>
              </a:rPr>
              <a:t>References: </a:t>
            </a:r>
            <a:r>
              <a:rPr lang="en-US" altLang="ja-JP" b="0" i="0" u="sng" dirty="0">
                <a:effectLst/>
                <a:highlight>
                  <a:srgbClr val="F9F8EC"/>
                </a:highlight>
                <a:latin typeface="Helvetica Neue"/>
                <a:hlinkClick r:id="rId7"/>
              </a:rPr>
              <a:t>Pong prodigy: Hydrogel material shows </a:t>
            </a:r>
            <a:r>
              <a:rPr lang="en-US" altLang="ja-JP" b="0" i="0" u="sng" dirty="0" err="1">
                <a:effectLst/>
                <a:highlight>
                  <a:srgbClr val="F9F8EC"/>
                </a:highlight>
                <a:latin typeface="Helvetica Neue"/>
                <a:hlinkClick r:id="rId7"/>
              </a:rPr>
              <a:t>unexpec</a:t>
            </a:r>
            <a:r>
              <a:rPr lang="en-US" altLang="ja-JP" b="0" i="0" u="sng" dirty="0">
                <a:effectLst/>
                <a:highlight>
                  <a:srgbClr val="F9F8EC"/>
                </a:highlight>
                <a:latin typeface="Helvetica Neue"/>
                <a:hlinkClick r:id="rId7"/>
              </a:rPr>
              <a:t> | </a:t>
            </a:r>
            <a:r>
              <a:rPr lang="en-US" altLang="ja-JP" b="0" i="0" u="sng" dirty="0" err="1">
                <a:effectLst/>
                <a:highlight>
                  <a:srgbClr val="F9F8EC"/>
                </a:highlight>
                <a:latin typeface="Helvetica Neue"/>
                <a:hlinkClick r:id="rId7"/>
              </a:rPr>
              <a:t>EurekAlert</a:t>
            </a:r>
            <a:r>
              <a:rPr lang="en-US" altLang="ja-JP" b="0" i="0" u="sng" dirty="0">
                <a:effectLst/>
                <a:highlight>
                  <a:srgbClr val="F9F8EC"/>
                </a:highlight>
                <a:latin typeface="Helvetica Neue"/>
                <a:hlinkClick r:id="rId7"/>
              </a:rPr>
              <a:t>!</a:t>
            </a:r>
            <a:r>
              <a:rPr lang="ja-JP" altLang="en-US" b="0" i="0" dirty="0">
                <a:effectLst/>
                <a:highlight>
                  <a:srgbClr val="F9F8EC"/>
                </a:highlight>
                <a:latin typeface="Helvetica Neue"/>
              </a:rPr>
              <a:t> </a:t>
            </a:r>
            <a:r>
              <a:rPr lang="en-US" altLang="ja-JP" b="0" i="0" dirty="0">
                <a:effectLst/>
                <a:highlight>
                  <a:srgbClr val="F9F8EC"/>
                </a:highlight>
                <a:latin typeface="Helvetica Neue"/>
              </a:rPr>
              <a:t>/ </a:t>
            </a:r>
            <a:r>
              <a:rPr lang="en-US" altLang="ja-JP" b="0" i="0" u="sng" dirty="0">
                <a:effectLst/>
                <a:highlight>
                  <a:srgbClr val="F9F8EC"/>
                </a:highlight>
                <a:latin typeface="Helvetica Neue"/>
                <a:hlinkClick r:id="rId9"/>
              </a:rPr>
              <a:t>Jelly plays Pong and gets better at with practice</a:t>
            </a:r>
            <a:endParaRPr lang="ja-JP" altLang="en-US" b="0" i="0" dirty="0">
              <a:effectLst/>
              <a:highlight>
                <a:srgbClr val="F9F8EC"/>
              </a:highlight>
              <a:latin typeface="Helvetica Neue"/>
            </a:endParaRPr>
          </a:p>
          <a:p>
            <a:endParaRPr lang="ja-JP" altLang="en-US" b="0" i="0" dirty="0">
              <a:effectLst/>
              <a:highlight>
                <a:srgbClr val="F9F8EC"/>
              </a:highlight>
              <a:latin typeface="Helvetica Neue"/>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DA25C1D-8DD6-4DD5-97CC-1ECF210D8FA2}" type="slidenum">
              <a:rPr kumimoji="1" lang="ja-JP" altLang="en-US" smtClean="0"/>
              <a:t>2</a:t>
            </a:fld>
            <a:endParaRPr kumimoji="1" lang="ja-JP" altLang="en-US"/>
          </a:p>
        </p:txBody>
      </p:sp>
    </p:spTree>
    <p:extLst>
      <p:ext uri="{BB962C8B-B14F-4D97-AF65-F5344CB8AC3E}">
        <p14:creationId xmlns:p14="http://schemas.microsoft.com/office/powerpoint/2010/main" val="263611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エピソード記憶を有効に人工知能に取り組んだ例が、</a:t>
            </a:r>
            <a:r>
              <a:rPr lang="en-US" altLang="ja-JP" b="1" dirty="0"/>
              <a:t>DQN (Deep Q-Network)</a:t>
            </a:r>
            <a:r>
              <a:rPr lang="ja-JP" altLang="en-US" dirty="0"/>
              <a:t>です。</a:t>
            </a:r>
            <a:r>
              <a:rPr lang="en-US" altLang="ja-JP" dirty="0" err="1"/>
              <a:t>DeepMind</a:t>
            </a:r>
            <a:r>
              <a:rPr lang="ja-JP" altLang="en-US" dirty="0"/>
              <a:t>発のブレイクスルーを起こした人工知能で、特徴となっているのは</a:t>
            </a:r>
            <a:r>
              <a:rPr lang="ja-JP" altLang="en-US" b="1" dirty="0"/>
              <a:t>深層学習（</a:t>
            </a:r>
            <a:r>
              <a:rPr lang="en-US" altLang="ja-JP" b="1" dirty="0"/>
              <a:t>Deep Learning</a:t>
            </a:r>
            <a:r>
              <a:rPr lang="ja-JP" altLang="en-US" b="1" dirty="0"/>
              <a:t>） </a:t>
            </a:r>
            <a:r>
              <a:rPr lang="en-US" altLang="ja-JP" b="1" dirty="0"/>
              <a:t>+ </a:t>
            </a:r>
            <a:r>
              <a:rPr lang="ja-JP" altLang="en-US" b="1" dirty="0"/>
              <a:t>強化学習（</a:t>
            </a:r>
            <a:r>
              <a:rPr lang="en-US" altLang="ja-JP" b="1" dirty="0"/>
              <a:t>Reinforcement Learning</a:t>
            </a:r>
            <a:r>
              <a:rPr lang="ja-JP" altLang="en-US" b="1" dirty="0"/>
              <a:t>）</a:t>
            </a:r>
            <a:r>
              <a:rPr lang="ja-JP" altLang="en-US" dirty="0"/>
              <a:t>という組み合わせです。</a:t>
            </a:r>
            <a:r>
              <a:rPr lang="en-US" altLang="ja-JP" dirty="0"/>
              <a:t>Atari 2600 video games</a:t>
            </a:r>
            <a:r>
              <a:rPr lang="ja-JP" altLang="en-US" dirty="0"/>
              <a:t>というインベーダーなどの古典的なビデオゲームを、画像のピクセル情報のみをインプットに</a:t>
            </a:r>
            <a:r>
              <a:rPr lang="en-US" altLang="ja-JP" dirty="0"/>
              <a:t>0</a:t>
            </a:r>
            <a:r>
              <a:rPr lang="ja-JP" altLang="en-US" dirty="0"/>
              <a:t>から学習していき、人間を越えるパフォーマンスを出した話 </a:t>
            </a:r>
            <a:r>
              <a:rPr lang="en-US" altLang="ja-JP" dirty="0"/>
              <a:t>(</a:t>
            </a:r>
            <a:r>
              <a:rPr lang="en-US" altLang="ja-JP" baseline="30000" dirty="0"/>
              <a:t>5</a:t>
            </a:r>
            <a:r>
              <a:rPr lang="en-US" altLang="ja-JP" dirty="0"/>
              <a:t>Mnih et al., 2015)</a:t>
            </a:r>
            <a:r>
              <a:rPr lang="ja-JP" altLang="en-US" dirty="0"/>
              <a:t>は有名ですが、そのパフォーマンスの</a:t>
            </a:r>
            <a:r>
              <a:rPr lang="en-US" altLang="ja-JP" dirty="0"/>
              <a:t>1</a:t>
            </a:r>
            <a:r>
              <a:rPr lang="ja-JP" altLang="en-US" dirty="0" err="1"/>
              <a:t>つの</a:t>
            </a:r>
            <a:r>
              <a:rPr lang="ja-JP" altLang="en-US" dirty="0"/>
              <a:t>カギは、</a:t>
            </a:r>
            <a:r>
              <a:rPr lang="en-US" altLang="ja-JP" dirty="0"/>
              <a:t>"experience-replay"</a:t>
            </a:r>
            <a:r>
              <a:rPr lang="ja-JP" altLang="en-US" dirty="0"/>
              <a:t>という、ネットワークがトレーニングデータの一部を保管し、オフラインで繰り返し再生することで、過去の成功と失敗を学びなおす仕組みにあります。この仕組みにより、人工知能はデータをより効率的に使い、学習することができます。この記憶を繰り返し再生する仕組みは、人間の場合睡眠中に特に起きます。</a:t>
            </a:r>
          </a:p>
          <a:p>
            <a:r>
              <a:rPr lang="ja-JP" altLang="en-US" dirty="0"/>
              <a:t>　人の場合、脳の中で記憶が繰り返し再生されることで長期にわたって保存されるのですが、もちろんその利点は</a:t>
            </a:r>
            <a:r>
              <a:rPr lang="en-US" altLang="ja-JP" b="1" dirty="0"/>
              <a:t>Episodic control</a:t>
            </a:r>
            <a:r>
              <a:rPr lang="ja-JP" altLang="en-US" b="1" dirty="0"/>
              <a:t>（エピソード的コントロール）</a:t>
            </a:r>
            <a:r>
              <a:rPr lang="ja-JP" altLang="en-US" dirty="0"/>
              <a:t>にあります。要は、新しい状況を目の前にしたとき、過去の似た状況を参照し、次の行動の手掛かりにすることです。</a:t>
            </a:r>
            <a:r>
              <a:rPr lang="en-US" altLang="ja-JP" dirty="0"/>
              <a:t>DQN</a:t>
            </a:r>
            <a:r>
              <a:rPr lang="ja-JP" altLang="en-US" dirty="0"/>
              <a:t>は「エピソード記憶」を持っているので、例えば取り組んでいるビデオゲームで新しい場面に直面した時、過去の似た状況を参照し、次の一手を選択することができます。</a:t>
            </a:r>
          </a:p>
          <a:p>
            <a:r>
              <a:rPr lang="ja-JP" altLang="en-US" dirty="0"/>
              <a:t>　具体的には、トレーニングの中で経験してきた場面 </a:t>
            </a:r>
            <a:r>
              <a:rPr lang="en-US" altLang="ja-JP" dirty="0"/>
              <a:t>(states)</a:t>
            </a:r>
            <a:r>
              <a:rPr lang="ja-JP" altLang="en-US" dirty="0"/>
              <a:t>と、その場面で可能な行動 </a:t>
            </a:r>
            <a:r>
              <a:rPr lang="en-US" altLang="ja-JP" dirty="0"/>
              <a:t>(action)</a:t>
            </a:r>
            <a:r>
              <a:rPr lang="ja-JP" altLang="en-US" dirty="0"/>
              <a:t>を取った時に対応する最大の報酬値 </a:t>
            </a:r>
            <a:r>
              <a:rPr lang="en-US" altLang="ja-JP" dirty="0"/>
              <a:t>(Q-value)</a:t>
            </a:r>
            <a:r>
              <a:rPr lang="ja-JP" altLang="en-US" dirty="0"/>
              <a:t>を、記憶として</a:t>
            </a:r>
            <a:r>
              <a:rPr lang="en-US" altLang="ja-JP" dirty="0"/>
              <a:t>DQN</a:t>
            </a:r>
            <a:r>
              <a:rPr lang="ja-JP" altLang="en-US" dirty="0"/>
              <a:t>は持っています。新しい場面に直面した時、過去の近い場面 </a:t>
            </a:r>
            <a:r>
              <a:rPr lang="en-US" altLang="ja-JP" dirty="0"/>
              <a:t>(k-means)</a:t>
            </a:r>
            <a:r>
              <a:rPr lang="ja-JP" altLang="en-US" dirty="0"/>
              <a:t>で可能な行動の選択肢それぞれの</a:t>
            </a:r>
            <a:r>
              <a:rPr lang="en-US" altLang="ja-JP" dirty="0"/>
              <a:t>Q-value</a:t>
            </a:r>
            <a:r>
              <a:rPr lang="ja-JP" altLang="en-US" dirty="0"/>
              <a:t>を計算し、最も利益の大きいと思われる行動をします。</a:t>
            </a:r>
            <a:r>
              <a:rPr lang="en-US" altLang="ja-JP" dirty="0"/>
              <a:t>DQN</a:t>
            </a:r>
            <a:r>
              <a:rPr lang="ja-JP" altLang="en-US" dirty="0"/>
              <a:t>が示したように、こうしたエピソード記憶的なものを持つ人工知能には、既存の人工知能をはるかに超えたパフォーマンスが期待できます。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7101ED9-807C-4C2F-A040-887D2D24D5CC}" type="slidenum">
              <a:rPr kumimoji="1" lang="ja-JP" altLang="en-US" smtClean="0"/>
              <a:t>7</a:t>
            </a:fld>
            <a:endParaRPr kumimoji="1" lang="ja-JP" altLang="en-US"/>
          </a:p>
        </p:txBody>
      </p:sp>
    </p:spTree>
    <p:extLst>
      <p:ext uri="{BB962C8B-B14F-4D97-AF65-F5344CB8AC3E}">
        <p14:creationId xmlns:p14="http://schemas.microsoft.com/office/powerpoint/2010/main" val="3090991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9</a:t>
            </a:fld>
            <a:endParaRPr kumimoji="1" lang="ja-JP" altLang="en-US"/>
          </a:p>
        </p:txBody>
      </p:sp>
    </p:spTree>
    <p:extLst>
      <p:ext uri="{BB962C8B-B14F-4D97-AF65-F5344CB8AC3E}">
        <p14:creationId xmlns:p14="http://schemas.microsoft.com/office/powerpoint/2010/main" val="2211569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10</a:t>
            </a:fld>
            <a:endParaRPr kumimoji="1" lang="ja-JP" altLang="en-US"/>
          </a:p>
        </p:txBody>
      </p:sp>
    </p:spTree>
    <p:extLst>
      <p:ext uri="{BB962C8B-B14F-4D97-AF65-F5344CB8AC3E}">
        <p14:creationId xmlns:p14="http://schemas.microsoft.com/office/powerpoint/2010/main" val="803253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12</a:t>
            </a:fld>
            <a:endParaRPr kumimoji="1" lang="ja-JP" altLang="en-US"/>
          </a:p>
        </p:txBody>
      </p:sp>
    </p:spTree>
    <p:extLst>
      <p:ext uri="{BB962C8B-B14F-4D97-AF65-F5344CB8AC3E}">
        <p14:creationId xmlns:p14="http://schemas.microsoft.com/office/powerpoint/2010/main" val="4146681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6C52FB4-7F2E-4224-8EF8-4DD8B1D66159}" type="slidenum">
              <a:rPr kumimoji="1" lang="ja-JP" altLang="en-US" smtClean="0"/>
              <a:t>16</a:t>
            </a:fld>
            <a:endParaRPr kumimoji="1" lang="ja-JP" altLang="en-US"/>
          </a:p>
        </p:txBody>
      </p:sp>
    </p:spTree>
    <p:extLst>
      <p:ext uri="{BB962C8B-B14F-4D97-AF65-F5344CB8AC3E}">
        <p14:creationId xmlns:p14="http://schemas.microsoft.com/office/powerpoint/2010/main" val="407974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FE789-B78A-E9F4-C2AC-F2373C50A8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A3BA9E-FDC8-DFCD-B8D2-A8ED818E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631DF7-9544-058B-8263-89CFE84C3CE8}"/>
              </a:ext>
            </a:extLst>
          </p:cNvPr>
          <p:cNvSpPr>
            <a:spLocks noGrp="1"/>
          </p:cNvSpPr>
          <p:nvPr>
            <p:ph type="dt" sz="half" idx="10"/>
          </p:nvPr>
        </p:nvSpPr>
        <p:spPr/>
        <p:txBody>
          <a:bodyPr/>
          <a:lstStyle/>
          <a:p>
            <a:fld id="{5092DB86-A2C1-4A7B-89C7-B26511D7F810}" type="datetimeFigureOut">
              <a:rPr kumimoji="1" lang="ja-JP" altLang="en-US" smtClean="0"/>
              <a:t>2024/10/30</a:t>
            </a:fld>
            <a:endParaRPr kumimoji="1" lang="ja-JP" altLang="en-US"/>
          </a:p>
        </p:txBody>
      </p:sp>
      <p:sp>
        <p:nvSpPr>
          <p:cNvPr id="5" name="フッター プレースホルダー 4">
            <a:extLst>
              <a:ext uri="{FF2B5EF4-FFF2-40B4-BE49-F238E27FC236}">
                <a16:creationId xmlns:a16="http://schemas.microsoft.com/office/drawing/2014/main" id="{D4146696-8E44-89BC-DE65-B8F41A5182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67D53D-B928-AC02-2A45-688A1A738BDD}"/>
              </a:ext>
            </a:extLst>
          </p:cNvPr>
          <p:cNvSpPr>
            <a:spLocks noGrp="1"/>
          </p:cNvSpPr>
          <p:nvPr>
            <p:ph type="sldNum" sz="quarter" idx="12"/>
          </p:nvPr>
        </p:nvSpPr>
        <p:spPr/>
        <p:txBody>
          <a:bodyPr/>
          <a:lstStyle/>
          <a:p>
            <a:fld id="{E7DB92F6-0643-4798-87FD-946BF20F890C}" type="slidenum">
              <a:rPr kumimoji="1" lang="ja-JP" altLang="en-US" smtClean="0"/>
              <a:t>‹#›</a:t>
            </a:fld>
            <a:endParaRPr kumimoji="1" lang="ja-JP" altLang="en-US"/>
          </a:p>
        </p:txBody>
      </p:sp>
    </p:spTree>
    <p:extLst>
      <p:ext uri="{BB962C8B-B14F-4D97-AF65-F5344CB8AC3E}">
        <p14:creationId xmlns:p14="http://schemas.microsoft.com/office/powerpoint/2010/main" val="1343294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42" b="1" i="0">
                <a:solidFill>
                  <a:schemeClr val="bg1"/>
                </a:solidFill>
                <a:latin typeface="Meiryo UI"/>
                <a:cs typeface="Meiryo UI"/>
              </a:defRPr>
            </a:lvl1pPr>
          </a:lstStyle>
          <a:p>
            <a:endParaRPr/>
          </a:p>
        </p:txBody>
      </p:sp>
      <p:sp>
        <p:nvSpPr>
          <p:cNvPr id="3" name="Holder 3"/>
          <p:cNvSpPr>
            <a:spLocks noGrp="1"/>
          </p:cNvSpPr>
          <p:nvPr>
            <p:ph type="body" idx="1"/>
          </p:nvPr>
        </p:nvSpPr>
        <p:spPr/>
        <p:txBody>
          <a:bodyPr lIns="0" tIns="0" rIns="0" bIns="0"/>
          <a:lstStyle>
            <a:lvl1pPr>
              <a:defRPr sz="1542" b="0" i="0">
                <a:solidFill>
                  <a:schemeClr val="tx1"/>
                </a:solidFill>
                <a:latin typeface="Meiryo UI"/>
                <a:cs typeface="Meiryo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6" name="Holder 6"/>
          <p:cNvSpPr>
            <a:spLocks noGrp="1"/>
          </p:cNvSpPr>
          <p:nvPr>
            <p:ph type="sldNum" sz="quarter" idx="7"/>
          </p:nvPr>
        </p:nvSpPr>
        <p:spPr/>
        <p:txBody>
          <a:bodyPr lIns="0" tIns="0" rIns="0" bIns="0"/>
          <a:lstStyle>
            <a:lvl1pPr>
              <a:defRPr sz="1360" b="0" i="0">
                <a:solidFill>
                  <a:schemeClr val="tx1"/>
                </a:solidFill>
                <a:latin typeface="Meiryo UI"/>
                <a:cs typeface="Meiryo UI"/>
              </a:defRPr>
            </a:lvl1pPr>
          </a:lstStyle>
          <a:p>
            <a:pPr marL="153168">
              <a:spcBef>
                <a:spcPts val="181"/>
              </a:spcBef>
            </a:pPr>
            <a:fld id="{81D60167-4931-47E6-BA6A-407CBD079E47}" type="slidenum">
              <a:rPr lang="en-US" altLang="ja-JP" spc="-45" smtClean="0"/>
              <a:pPr marL="153168">
                <a:spcBef>
                  <a:spcPts val="181"/>
                </a:spcBef>
              </a:pPr>
              <a:t>‹#›</a:t>
            </a:fld>
            <a:endParaRPr lang="en-US" altLang="ja-JP" spc="-45" dirty="0"/>
          </a:p>
        </p:txBody>
      </p:sp>
    </p:spTree>
    <p:extLst>
      <p:ext uri="{BB962C8B-B14F-4D97-AF65-F5344CB8AC3E}">
        <p14:creationId xmlns:p14="http://schemas.microsoft.com/office/powerpoint/2010/main" val="842689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people.miami.edu/profile/6309a3154a6392301c93bd0af96425b6" TargetMode="Externa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www.statnews.com/2022/10/12/human-neurons-implanted-in-rodent-brain-lead-rat-to-water-and-make-it-drin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hyperlink" Target="https://www.irasutoya.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laskerfoundation.org/winners/alphafold-a-technology-for-predicting-protein-structures/" TargetMode="Externa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ja.wikipedia.org/wiki/%E3%82%A2%E3%83%AB%E3%83%90%E3%83%BC%E3%83%88%E3%83%BB%E3%83%A9%E3%82%B9%E3%82%AB%E3%83%BC%E5%9F%BA%E7%A4%8E%E5%8C%BB%E5%AD%A6%E7%A0%94%E7%A9%B6%E8%B3%9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B91481A-8BC9-0153-45F2-A967DC5B8929}"/>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2E70F4F-0068-BA4F-86DA-069E75A81E2D}"/>
              </a:ext>
            </a:extLst>
          </p:cNvPr>
          <p:cNvSpPr txBox="1"/>
          <p:nvPr/>
        </p:nvSpPr>
        <p:spPr>
          <a:xfrm>
            <a:off x="1" y="2295480"/>
            <a:ext cx="12191999" cy="2800767"/>
          </a:xfrm>
          <a:prstGeom prst="rect">
            <a:avLst/>
          </a:prstGeom>
          <a:noFill/>
        </p:spPr>
        <p:txBody>
          <a:bodyPr wrap="square" rtlCol="0">
            <a:spAutoFit/>
          </a:bodyPr>
          <a:lstStyle/>
          <a:p>
            <a:pPr algn="ct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ゲーミング</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a:p>
            <a:pPr algn="ctr"/>
            <a:r>
              <a:rPr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ハイドロ</a:t>
            </a:r>
            <a:r>
              <a:rPr kumimoji="1"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ゲル</a:t>
            </a:r>
            <a:endParaRPr kumimoji="1" lang="en-US" altLang="ja-JP"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pic>
        <p:nvPicPr>
          <p:cNvPr id="1026" name="Picture 2" descr="クラゲのキャラクター">
            <a:extLst>
              <a:ext uri="{FF2B5EF4-FFF2-40B4-BE49-F238E27FC236}">
                <a16:creationId xmlns:a16="http://schemas.microsoft.com/office/drawing/2014/main" id="{DD04689B-DD73-35BC-3788-F57667974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57" y="410246"/>
            <a:ext cx="1795686" cy="188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59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AA1388D-BA77-5A5F-F64F-26E153DE94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7233" y="2544511"/>
            <a:ext cx="2533355" cy="2315910"/>
          </a:xfrm>
          <a:prstGeom prst="rect">
            <a:avLst/>
          </a:prstGeom>
        </p:spPr>
      </p:pic>
      <p:sp>
        <p:nvSpPr>
          <p:cNvPr id="20" name="テキスト ボックス 19">
            <a:extLst>
              <a:ext uri="{FF2B5EF4-FFF2-40B4-BE49-F238E27FC236}">
                <a16:creationId xmlns:a16="http://schemas.microsoft.com/office/drawing/2014/main" id="{4CF85231-2342-C960-4861-616D099A92DC}"/>
              </a:ext>
            </a:extLst>
          </p:cNvPr>
          <p:cNvSpPr txBox="1"/>
          <p:nvPr/>
        </p:nvSpPr>
        <p:spPr>
          <a:xfrm>
            <a:off x="4679979" y="744592"/>
            <a:ext cx="5648771" cy="830997"/>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脳の一部機能を学習した部分を</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「ゲーミング・ゲル」、</a:t>
            </a:r>
            <a:r>
              <a:rPr lang="ja-JP" altLang="en-US" sz="2400" dirty="0">
                <a:latin typeface="BIZ UDPゴシック" panose="020B0400000000000000" pitchFamily="50" charset="-128"/>
                <a:ea typeface="BIZ UDPゴシック" panose="020B0400000000000000" pitchFamily="50" charset="-128"/>
              </a:rPr>
              <a:t>「学習ゲル」を移植</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8" name="Picture 2" descr="クラゲのキャラクター">
            <a:extLst>
              <a:ext uri="{FF2B5EF4-FFF2-40B4-BE49-F238E27FC236}">
                <a16:creationId xmlns:a16="http://schemas.microsoft.com/office/drawing/2014/main" id="{091652C1-4D08-830C-FB0E-98F25E31C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075" y="2544511"/>
            <a:ext cx="2205904" cy="231590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矢印コネクタ 12">
            <a:extLst>
              <a:ext uri="{FF2B5EF4-FFF2-40B4-BE49-F238E27FC236}">
                <a16:creationId xmlns:a16="http://schemas.microsoft.com/office/drawing/2014/main" id="{9020BDC6-52B4-AF43-B694-7BE35765851F}"/>
              </a:ext>
            </a:extLst>
          </p:cNvPr>
          <p:cNvCxnSpPr>
            <a:cxnSpLocks/>
            <a:endCxn id="8" idx="0"/>
          </p:cNvCxnSpPr>
          <p:nvPr/>
        </p:nvCxnSpPr>
        <p:spPr>
          <a:xfrm flipH="1" flipV="1">
            <a:off x="7418027" y="2544511"/>
            <a:ext cx="2560345" cy="52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62316D3-AF80-5D0C-7700-EB59D8F8EC99}"/>
              </a:ext>
            </a:extLst>
          </p:cNvPr>
          <p:cNvCxnSpPr>
            <a:endCxn id="8" idx="2"/>
          </p:cNvCxnSpPr>
          <p:nvPr/>
        </p:nvCxnSpPr>
        <p:spPr>
          <a:xfrm flipH="1">
            <a:off x="7418027" y="3913974"/>
            <a:ext cx="2611620" cy="946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E9ABE93D-D334-521E-48CF-0062DCCA5C25}"/>
              </a:ext>
            </a:extLst>
          </p:cNvPr>
          <p:cNvSpPr/>
          <p:nvPr/>
        </p:nvSpPr>
        <p:spPr>
          <a:xfrm>
            <a:off x="5808025" y="1768979"/>
            <a:ext cx="3264493" cy="3700329"/>
          </a:xfrm>
          <a:custGeom>
            <a:avLst/>
            <a:gdLst>
              <a:gd name="connsiteX0" fmla="*/ 0 w 3264493"/>
              <a:gd name="connsiteY0" fmla="*/ 466725 h 3700329"/>
              <a:gd name="connsiteX1" fmla="*/ 466725 w 3264493"/>
              <a:gd name="connsiteY1" fmla="*/ 0 h 3700329"/>
              <a:gd name="connsiteX2" fmla="*/ 1096107 w 3264493"/>
              <a:gd name="connsiteY2" fmla="*/ 0 h 3700329"/>
              <a:gd name="connsiteX3" fmla="*/ 1678867 w 3264493"/>
              <a:gd name="connsiteY3" fmla="*/ 0 h 3700329"/>
              <a:gd name="connsiteX4" fmla="*/ 2238318 w 3264493"/>
              <a:gd name="connsiteY4" fmla="*/ 0 h 3700329"/>
              <a:gd name="connsiteX5" fmla="*/ 2797768 w 3264493"/>
              <a:gd name="connsiteY5" fmla="*/ 0 h 3700329"/>
              <a:gd name="connsiteX6" fmla="*/ 3264493 w 3264493"/>
              <a:gd name="connsiteY6" fmla="*/ 466725 h 3700329"/>
              <a:gd name="connsiteX7" fmla="*/ 3264493 w 3264493"/>
              <a:gd name="connsiteY7" fmla="*/ 1020101 h 3700329"/>
              <a:gd name="connsiteX8" fmla="*/ 3264493 w 3264493"/>
              <a:gd name="connsiteY8" fmla="*/ 1573477 h 3700329"/>
              <a:gd name="connsiteX9" fmla="*/ 3264493 w 3264493"/>
              <a:gd name="connsiteY9" fmla="*/ 2126852 h 3700329"/>
              <a:gd name="connsiteX10" fmla="*/ 3264493 w 3264493"/>
              <a:gd name="connsiteY10" fmla="*/ 2735566 h 3700329"/>
              <a:gd name="connsiteX11" fmla="*/ 3264493 w 3264493"/>
              <a:gd name="connsiteY11" fmla="*/ 3233604 h 3700329"/>
              <a:gd name="connsiteX12" fmla="*/ 2797768 w 3264493"/>
              <a:gd name="connsiteY12" fmla="*/ 3700329 h 3700329"/>
              <a:gd name="connsiteX13" fmla="*/ 2215007 w 3264493"/>
              <a:gd name="connsiteY13" fmla="*/ 3700329 h 3700329"/>
              <a:gd name="connsiteX14" fmla="*/ 1678867 w 3264493"/>
              <a:gd name="connsiteY14" fmla="*/ 3700329 h 3700329"/>
              <a:gd name="connsiteX15" fmla="*/ 1049486 w 3264493"/>
              <a:gd name="connsiteY15" fmla="*/ 3700329 h 3700329"/>
              <a:gd name="connsiteX16" fmla="*/ 466725 w 3264493"/>
              <a:gd name="connsiteY16" fmla="*/ 3700329 h 3700329"/>
              <a:gd name="connsiteX17" fmla="*/ 0 w 3264493"/>
              <a:gd name="connsiteY17" fmla="*/ 3233604 h 3700329"/>
              <a:gd name="connsiteX18" fmla="*/ 0 w 3264493"/>
              <a:gd name="connsiteY18" fmla="*/ 2680228 h 3700329"/>
              <a:gd name="connsiteX19" fmla="*/ 0 w 3264493"/>
              <a:gd name="connsiteY19" fmla="*/ 2182190 h 3700329"/>
              <a:gd name="connsiteX20" fmla="*/ 0 w 3264493"/>
              <a:gd name="connsiteY20" fmla="*/ 1601145 h 3700329"/>
              <a:gd name="connsiteX21" fmla="*/ 0 w 3264493"/>
              <a:gd name="connsiteY21" fmla="*/ 1075438 h 3700329"/>
              <a:gd name="connsiteX22" fmla="*/ 0 w 3264493"/>
              <a:gd name="connsiteY22" fmla="*/ 466725 h 37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64493" h="3700329" extrusionOk="0">
                <a:moveTo>
                  <a:pt x="0" y="466725"/>
                </a:moveTo>
                <a:cubicBezTo>
                  <a:pt x="32332" y="232534"/>
                  <a:pt x="156633" y="-32093"/>
                  <a:pt x="466725" y="0"/>
                </a:cubicBezTo>
                <a:cubicBezTo>
                  <a:pt x="601851" y="-38152"/>
                  <a:pt x="791354" y="17137"/>
                  <a:pt x="1096107" y="0"/>
                </a:cubicBezTo>
                <a:cubicBezTo>
                  <a:pt x="1400860" y="-17137"/>
                  <a:pt x="1559569" y="48930"/>
                  <a:pt x="1678867" y="0"/>
                </a:cubicBezTo>
                <a:cubicBezTo>
                  <a:pt x="1798165" y="-48930"/>
                  <a:pt x="2036029" y="64897"/>
                  <a:pt x="2238318" y="0"/>
                </a:cubicBezTo>
                <a:cubicBezTo>
                  <a:pt x="2440607" y="-64897"/>
                  <a:pt x="2585247" y="16522"/>
                  <a:pt x="2797768" y="0"/>
                </a:cubicBezTo>
                <a:cubicBezTo>
                  <a:pt x="3023018" y="-11064"/>
                  <a:pt x="3257282" y="215344"/>
                  <a:pt x="3264493" y="466725"/>
                </a:cubicBezTo>
                <a:cubicBezTo>
                  <a:pt x="3295358" y="683698"/>
                  <a:pt x="3236450" y="884208"/>
                  <a:pt x="3264493" y="1020101"/>
                </a:cubicBezTo>
                <a:cubicBezTo>
                  <a:pt x="3292536" y="1155994"/>
                  <a:pt x="3254924" y="1373216"/>
                  <a:pt x="3264493" y="1573477"/>
                </a:cubicBezTo>
                <a:cubicBezTo>
                  <a:pt x="3274062" y="1773738"/>
                  <a:pt x="3250811" y="1997364"/>
                  <a:pt x="3264493" y="2126852"/>
                </a:cubicBezTo>
                <a:cubicBezTo>
                  <a:pt x="3278175" y="2256341"/>
                  <a:pt x="3227234" y="2583775"/>
                  <a:pt x="3264493" y="2735566"/>
                </a:cubicBezTo>
                <a:cubicBezTo>
                  <a:pt x="3301752" y="2887357"/>
                  <a:pt x="3263148" y="3069447"/>
                  <a:pt x="3264493" y="3233604"/>
                </a:cubicBezTo>
                <a:cubicBezTo>
                  <a:pt x="3287464" y="3526736"/>
                  <a:pt x="3041381" y="3690863"/>
                  <a:pt x="2797768" y="3700329"/>
                </a:cubicBezTo>
                <a:cubicBezTo>
                  <a:pt x="2583293" y="3716234"/>
                  <a:pt x="2457076" y="3692585"/>
                  <a:pt x="2215007" y="3700329"/>
                </a:cubicBezTo>
                <a:cubicBezTo>
                  <a:pt x="1972938" y="3708073"/>
                  <a:pt x="1855033" y="3680153"/>
                  <a:pt x="1678867" y="3700329"/>
                </a:cubicBezTo>
                <a:cubicBezTo>
                  <a:pt x="1502701" y="3720505"/>
                  <a:pt x="1344311" y="3663517"/>
                  <a:pt x="1049486" y="3700329"/>
                </a:cubicBezTo>
                <a:cubicBezTo>
                  <a:pt x="754661" y="3737141"/>
                  <a:pt x="689166" y="3665630"/>
                  <a:pt x="466725" y="3700329"/>
                </a:cubicBezTo>
                <a:cubicBezTo>
                  <a:pt x="244777" y="3736123"/>
                  <a:pt x="41256" y="3527094"/>
                  <a:pt x="0" y="3233604"/>
                </a:cubicBezTo>
                <a:cubicBezTo>
                  <a:pt x="-61881" y="3096847"/>
                  <a:pt x="12524" y="2928781"/>
                  <a:pt x="0" y="2680228"/>
                </a:cubicBezTo>
                <a:cubicBezTo>
                  <a:pt x="-12524" y="2431675"/>
                  <a:pt x="16402" y="2295528"/>
                  <a:pt x="0" y="2182190"/>
                </a:cubicBezTo>
                <a:cubicBezTo>
                  <a:pt x="-16402" y="2068852"/>
                  <a:pt x="7714" y="1883899"/>
                  <a:pt x="0" y="1601145"/>
                </a:cubicBezTo>
                <a:cubicBezTo>
                  <a:pt x="-7714" y="1318392"/>
                  <a:pt x="46412" y="1235657"/>
                  <a:pt x="0" y="1075438"/>
                </a:cubicBezTo>
                <a:cubicBezTo>
                  <a:pt x="-46412" y="915219"/>
                  <a:pt x="4266" y="696248"/>
                  <a:pt x="0" y="466725"/>
                </a:cubicBezTo>
                <a:close/>
              </a:path>
            </a:pathLst>
          </a:custGeom>
          <a:noFill/>
          <a:ln w="76200">
            <a:solidFill>
              <a:srgbClr val="0070C0"/>
            </a:solidFill>
            <a:prstDash val="sysDot"/>
            <a:extLst>
              <a:ext uri="{C807C97D-BFC1-408E-A445-0C87EB9F89A2}">
                <ask:lineSketchStyleProps xmlns:ask="http://schemas.microsoft.com/office/drawing/2018/sketchyshapes" sd="2493440522">
                  <a:prstGeom prst="roundRect">
                    <a:avLst>
                      <a:gd name="adj" fmla="val 14297"/>
                    </a:avLst>
                  </a:prstGeom>
                  <ask:type>
                    <ask:lineSketchScribble/>
                  </ask:type>
                </ask:lineSketchStyleProps>
              </a:ext>
            </a:extLst>
          </a:ln>
          <a:effectLst>
            <a:glow rad="228600">
              <a:schemeClr val="accent5">
                <a:satMod val="175000"/>
                <a:alpha val="40000"/>
              </a:schemeClr>
            </a:glo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2">
            <a:extLst>
              <a:ext uri="{FF2B5EF4-FFF2-40B4-BE49-F238E27FC236}">
                <a16:creationId xmlns:a16="http://schemas.microsoft.com/office/drawing/2014/main" id="{5296049D-0434-4311-297D-41C853B60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12" y="2071331"/>
            <a:ext cx="5350979" cy="3015019"/>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a:extLst>
              <a:ext uri="{FF2B5EF4-FFF2-40B4-BE49-F238E27FC236}">
                <a16:creationId xmlns:a16="http://schemas.microsoft.com/office/drawing/2014/main" id="{EAD4EF48-39AF-B8D2-C763-D6A05A14153D}"/>
              </a:ext>
            </a:extLst>
          </p:cNvPr>
          <p:cNvPicPr>
            <a:picLocks noChangeAspect="1"/>
          </p:cNvPicPr>
          <p:nvPr/>
        </p:nvPicPr>
        <p:blipFill>
          <a:blip r:embed="rId6"/>
          <a:stretch>
            <a:fillRect/>
          </a:stretch>
        </p:blipFill>
        <p:spPr>
          <a:xfrm>
            <a:off x="9537232" y="4952330"/>
            <a:ext cx="2533355" cy="1759633"/>
          </a:xfrm>
          <a:prstGeom prst="rect">
            <a:avLst/>
          </a:prstGeom>
        </p:spPr>
      </p:pic>
      <p:sp>
        <p:nvSpPr>
          <p:cNvPr id="2" name="正方形/長方形 1">
            <a:extLst>
              <a:ext uri="{FF2B5EF4-FFF2-40B4-BE49-F238E27FC236}">
                <a16:creationId xmlns:a16="http://schemas.microsoft.com/office/drawing/2014/main" id="{904527BC-4737-A4C5-7568-300CD4FE3570}"/>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学習済みゲル</a:t>
            </a:r>
          </a:p>
        </p:txBody>
      </p:sp>
    </p:spTree>
    <p:extLst>
      <p:ext uri="{BB962C8B-B14F-4D97-AF65-F5344CB8AC3E}">
        <p14:creationId xmlns:p14="http://schemas.microsoft.com/office/powerpoint/2010/main" val="378031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ニュー</a:t>
            </a:r>
            <a:r>
              <a:rPr lang="ja-JP" altLang="en-US" sz="2400" b="1" dirty="0">
                <a:solidFill>
                  <a:schemeClr val="bg1"/>
                </a:solidFill>
                <a:latin typeface="BIZ UDPゴシック" panose="020B0400000000000000" pitchFamily="50" charset="-128"/>
                <a:ea typeface="BIZ UDPゴシック" panose="020B0400000000000000" pitchFamily="50" charset="-128"/>
              </a:rPr>
              <a:t>ロデータと予測ＡＩの融合</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1C9DBEFA-9BEB-0684-867A-B823A94F8B7D}"/>
              </a:ext>
            </a:extLst>
          </p:cNvPr>
          <p:cNvSpPr txBox="1"/>
          <p:nvPr/>
        </p:nvSpPr>
        <p:spPr>
          <a:xfrm>
            <a:off x="229229" y="2470952"/>
            <a:ext cx="1684942" cy="507831"/>
          </a:xfrm>
          <a:prstGeom prst="rect">
            <a:avLst/>
          </a:prstGeom>
          <a:noFill/>
        </p:spPr>
        <p:txBody>
          <a:bodyPr wrap="square" rtlCol="0">
            <a:spAutoFit/>
          </a:bodyPr>
          <a:lstStyle/>
          <a:p>
            <a:pPr algn="ctr"/>
            <a:r>
              <a:rPr kumimoji="1" lang="ja-JP" altLang="en-US" sz="900" dirty="0">
                <a:solidFill>
                  <a:schemeClr val="bg1"/>
                </a:solidFill>
                <a:latin typeface="BIZ UDPゴシック" panose="020B0400000000000000" pitchFamily="50" charset="-128"/>
                <a:ea typeface="BIZ UDPゴシック" panose="020B0400000000000000" pitchFamily="50" charset="-128"/>
              </a:rPr>
              <a:t>（出所）マイアミ大学</a:t>
            </a:r>
            <a:endParaRPr kumimoji="1" lang="en-US" altLang="ja-JP" sz="9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900" dirty="0">
                <a:solidFill>
                  <a:schemeClr val="bg1"/>
                </a:solidFill>
                <a:hlinkClick r:id="rId2">
                  <a:extLst>
                    <a:ext uri="{A12FA001-AC4F-418D-AE19-62706E023703}">
                      <ahyp:hlinkClr xmlns:ahyp="http://schemas.microsoft.com/office/drawing/2018/hyperlinkcolor" val="tx"/>
                    </a:ext>
                  </a:extLst>
                </a:hlinkClick>
              </a:rPr>
              <a:t>サフラト・ヒズロエフ </a:t>
            </a:r>
            <a:r>
              <a:rPr lang="en-US" altLang="ja-JP" sz="900" dirty="0">
                <a:solidFill>
                  <a:schemeClr val="bg1"/>
                </a:solidFill>
                <a:hlinkClick r:id="rId2">
                  <a:extLst>
                    <a:ext uri="{A12FA001-AC4F-418D-AE19-62706E023703}">
                      <ahyp:hlinkClr xmlns:ahyp="http://schemas.microsoft.com/office/drawing/2018/hyperlinkcolor" val="tx"/>
                    </a:ext>
                  </a:extLst>
                </a:hlinkClick>
              </a:rPr>
              <a:t>(miami.edu)</a:t>
            </a:r>
            <a:endParaRPr kumimoji="1" lang="ja-JP" altLang="en-US" sz="900" dirty="0">
              <a:solidFill>
                <a:schemeClr val="bg1"/>
              </a:solidFill>
              <a:latin typeface="BIZ UDPゴシック" panose="020B0400000000000000" pitchFamily="50" charset="-128"/>
              <a:ea typeface="BIZ UDPゴシック" panose="020B0400000000000000" pitchFamily="50" charset="-128"/>
            </a:endParaRPr>
          </a:p>
        </p:txBody>
      </p:sp>
      <p:pic>
        <p:nvPicPr>
          <p:cNvPr id="1026" name="Picture 2">
            <a:extLst>
              <a:ext uri="{FF2B5EF4-FFF2-40B4-BE49-F238E27FC236}">
                <a16:creationId xmlns:a16="http://schemas.microsoft.com/office/drawing/2014/main" id="{169A45EB-1105-8BF3-C748-2BE3FD63A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94" y="2302745"/>
            <a:ext cx="5734050" cy="381952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CA3D7168-D379-BE73-7B13-4948091EE734}"/>
              </a:ext>
            </a:extLst>
          </p:cNvPr>
          <p:cNvSpPr txBox="1"/>
          <p:nvPr/>
        </p:nvSpPr>
        <p:spPr>
          <a:xfrm>
            <a:off x="614716" y="5948220"/>
            <a:ext cx="4796822" cy="369332"/>
          </a:xfrm>
          <a:prstGeom prst="rect">
            <a:avLst/>
          </a:prstGeom>
          <a:noFill/>
        </p:spPr>
        <p:txBody>
          <a:bodyPr wrap="square">
            <a:spAutoFit/>
          </a:bodyPr>
          <a:lstStyle/>
          <a:p>
            <a:pPr algn="ctr"/>
            <a:r>
              <a:rPr lang="en-US" altLang="ja-JP" sz="900" dirty="0" err="1">
                <a:latin typeface="Amasis MT Pro Black" panose="02040A04050005020304" pitchFamily="18" charset="0"/>
              </a:rPr>
              <a:t>Source:Nature</a:t>
            </a:r>
            <a:endParaRPr lang="en-US" altLang="ja-JP" sz="900" dirty="0">
              <a:latin typeface="Amasis MT Pro Black" panose="02040A04050005020304" pitchFamily="18" charset="0"/>
            </a:endParaRPr>
          </a:p>
          <a:p>
            <a:pPr algn="ctr"/>
            <a:r>
              <a:rPr lang="en-US" altLang="ja-JP" sz="900" dirty="0">
                <a:latin typeface="Amasis MT Pro Black" panose="02040A04050005020304" pitchFamily="18" charset="0"/>
              </a:rPr>
              <a:t>https://www.nature.com/articles/s41586-023-06443-4</a:t>
            </a:r>
            <a:endParaRPr lang="ja-JP" altLang="en-US" sz="900" dirty="0">
              <a:latin typeface="Amasis MT Pro Black" panose="02040A04050005020304" pitchFamily="18" charset="0"/>
            </a:endParaRPr>
          </a:p>
        </p:txBody>
      </p:sp>
      <p:sp>
        <p:nvSpPr>
          <p:cNvPr id="11" name="テキスト ボックス 10">
            <a:extLst>
              <a:ext uri="{FF2B5EF4-FFF2-40B4-BE49-F238E27FC236}">
                <a16:creationId xmlns:a16="http://schemas.microsoft.com/office/drawing/2014/main" id="{378B910A-C819-16B0-99DE-6843D0FA6DF6}"/>
              </a:ext>
            </a:extLst>
          </p:cNvPr>
          <p:cNvSpPr txBox="1"/>
          <p:nvPr/>
        </p:nvSpPr>
        <p:spPr>
          <a:xfrm>
            <a:off x="6594652" y="6275339"/>
            <a:ext cx="4796822" cy="369332"/>
          </a:xfrm>
          <a:prstGeom prst="rect">
            <a:avLst/>
          </a:prstGeom>
          <a:noFill/>
        </p:spPr>
        <p:txBody>
          <a:bodyPr wrap="square">
            <a:spAutoFit/>
          </a:bodyPr>
          <a:lstStyle/>
          <a:p>
            <a:pPr algn="ctr"/>
            <a:r>
              <a:rPr lang="en-US" altLang="ja-JP" sz="900" dirty="0" err="1">
                <a:latin typeface="Amasis MT Pro Black" panose="02040A04050005020304" pitchFamily="18" charset="0"/>
                <a:ea typeface="BIZ UDPゴシック" panose="020B0400000000000000" pitchFamily="50" charset="-128"/>
              </a:rPr>
              <a:t>Source:Nature</a:t>
            </a:r>
            <a:endParaRPr lang="en-US" altLang="ja-JP" sz="900" dirty="0">
              <a:latin typeface="Amasis MT Pro Black" panose="02040A04050005020304" pitchFamily="18" charset="0"/>
              <a:ea typeface="BIZ UDPゴシック" panose="020B0400000000000000" pitchFamily="50" charset="-128"/>
            </a:endParaRPr>
          </a:p>
          <a:p>
            <a:pPr algn="ctr"/>
            <a:r>
              <a:rPr lang="en-US" altLang="ja-JP" sz="900" dirty="0">
                <a:latin typeface="Amasis MT Pro Black" panose="02040A04050005020304" pitchFamily="18" charset="0"/>
                <a:ea typeface="BIZ UDPゴシック" panose="020B0400000000000000" pitchFamily="50" charset="-128"/>
              </a:rPr>
              <a:t>https://www.nature.com/articles/d41586-021-00776-8</a:t>
            </a:r>
            <a:endParaRPr lang="ja-JP" altLang="en-US" sz="900" dirty="0">
              <a:latin typeface="Amasis MT Pro Black" panose="02040A04050005020304" pitchFamily="18" charset="0"/>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A2D23B3F-A90E-1E8F-0672-E1D73D9326F7}"/>
              </a:ext>
            </a:extLst>
          </p:cNvPr>
          <p:cNvSpPr txBox="1"/>
          <p:nvPr/>
        </p:nvSpPr>
        <p:spPr>
          <a:xfrm>
            <a:off x="146102" y="814821"/>
            <a:ext cx="5734050" cy="646331"/>
          </a:xfrm>
          <a:prstGeom prst="rect">
            <a:avLst/>
          </a:prstGeom>
          <a:noFill/>
        </p:spPr>
        <p:txBody>
          <a:bodyPr wrap="square">
            <a:spAutoFit/>
          </a:bodyPr>
          <a:lstStyle/>
          <a:p>
            <a:pPr algn="l"/>
            <a:r>
              <a:rPr lang="en-US" altLang="ja-JP" i="0" dirty="0">
                <a:solidFill>
                  <a:srgbClr val="222222"/>
                </a:solidFill>
                <a:effectLst/>
                <a:latin typeface="Cooper Black" panose="0208090404030B020404" pitchFamily="18" charset="0"/>
              </a:rPr>
              <a:t>A high-performance </a:t>
            </a:r>
            <a:r>
              <a:rPr lang="en-US" altLang="ja-JP" i="0" dirty="0" err="1">
                <a:solidFill>
                  <a:srgbClr val="222222"/>
                </a:solidFill>
                <a:effectLst/>
                <a:latin typeface="Cooper Black" panose="0208090404030B020404" pitchFamily="18" charset="0"/>
              </a:rPr>
              <a:t>neuroprosthesis</a:t>
            </a:r>
            <a:r>
              <a:rPr lang="en-US" altLang="ja-JP" i="0" dirty="0">
                <a:solidFill>
                  <a:srgbClr val="222222"/>
                </a:solidFill>
                <a:effectLst/>
                <a:latin typeface="Cooper Black" panose="0208090404030B020404" pitchFamily="18" charset="0"/>
              </a:rPr>
              <a:t> for speech decoding and avatar control</a:t>
            </a:r>
          </a:p>
        </p:txBody>
      </p:sp>
      <p:sp>
        <p:nvSpPr>
          <p:cNvPr id="15" name="テキスト ボックス 14">
            <a:extLst>
              <a:ext uri="{FF2B5EF4-FFF2-40B4-BE49-F238E27FC236}">
                <a16:creationId xmlns:a16="http://schemas.microsoft.com/office/drawing/2014/main" id="{E7D7A901-5459-D6D0-E472-420CCDB124F2}"/>
              </a:ext>
            </a:extLst>
          </p:cNvPr>
          <p:cNvSpPr txBox="1"/>
          <p:nvPr/>
        </p:nvSpPr>
        <p:spPr>
          <a:xfrm>
            <a:off x="71318" y="1389578"/>
            <a:ext cx="5891961" cy="769441"/>
          </a:xfrm>
          <a:prstGeom prst="rect">
            <a:avLst/>
          </a:prstGeom>
          <a:noFill/>
        </p:spPr>
        <p:txBody>
          <a:bodyPr wrap="square">
            <a:spAutoFit/>
          </a:bodyPr>
          <a:lstStyle/>
          <a:p>
            <a:r>
              <a:rPr lang="ja-JP" altLang="en-US" sz="1100" dirty="0">
                <a:latin typeface="BIZ UDPゴシック" panose="020B0400000000000000" pitchFamily="50" charset="-128"/>
                <a:ea typeface="BIZ UDPゴシック" panose="020B0400000000000000" pitchFamily="50" charset="-128"/>
              </a:rPr>
              <a:t>脳内に埋め込まれた微小電極のアレイから得た個々のニューロンの神経活動の記録から人工ニューラルネットワークを訓練し、被験者による発話の試みを解読できるようにした。</a:t>
            </a:r>
          </a:p>
          <a:p>
            <a:r>
              <a:rPr lang="ja-JP" altLang="en-US" sz="1100" dirty="0">
                <a:latin typeface="BIZ UDPゴシック" panose="020B0400000000000000" pitchFamily="50" charset="-128"/>
                <a:ea typeface="BIZ UDPゴシック" panose="020B0400000000000000" pitchFamily="50" charset="-128"/>
              </a:rPr>
              <a:t>この装置を使った筋萎縮性側索硬化症（</a:t>
            </a:r>
            <a:r>
              <a:rPr lang="en-US" altLang="ja-JP" sz="1100" dirty="0">
                <a:latin typeface="BIZ UDPゴシック" panose="020B0400000000000000" pitchFamily="50" charset="-128"/>
                <a:ea typeface="BIZ UDPゴシック" panose="020B0400000000000000" pitchFamily="50" charset="-128"/>
              </a:rPr>
              <a:t>ALS</a:t>
            </a:r>
            <a:r>
              <a:rPr lang="ja-JP" altLang="en-US" sz="1100" dirty="0">
                <a:latin typeface="BIZ UDPゴシック" panose="020B0400000000000000" pitchFamily="50" charset="-128"/>
                <a:ea typeface="BIZ UDPゴシック" panose="020B0400000000000000" pitchFamily="50" charset="-128"/>
              </a:rPr>
              <a:t>）患者は、平均で</a:t>
            </a:r>
            <a:r>
              <a:rPr lang="en-US" altLang="ja-JP" sz="1100" dirty="0">
                <a:latin typeface="BIZ UDPゴシック" panose="020B0400000000000000" pitchFamily="50" charset="-128"/>
                <a:ea typeface="BIZ UDPゴシック" panose="020B0400000000000000" pitchFamily="50" charset="-128"/>
              </a:rPr>
              <a:t>62</a:t>
            </a:r>
            <a:r>
              <a:rPr lang="ja-JP" altLang="en-US" sz="1100" dirty="0">
                <a:latin typeface="BIZ UDPゴシック" panose="020B0400000000000000" pitchFamily="50" charset="-128"/>
                <a:ea typeface="BIZ UDPゴシック" panose="020B0400000000000000" pitchFamily="50" charset="-128"/>
              </a:rPr>
              <a:t>語／分の速度でコミュニケーションを取ることができた。</a:t>
            </a:r>
          </a:p>
        </p:txBody>
      </p:sp>
      <p:pic>
        <p:nvPicPr>
          <p:cNvPr id="1030" name="Picture 6" descr="Neural interface translates thoughts into type">
            <a:extLst>
              <a:ext uri="{FF2B5EF4-FFF2-40B4-BE49-F238E27FC236}">
                <a16:creationId xmlns:a16="http://schemas.microsoft.com/office/drawing/2014/main" id="{60FEF955-A21A-C749-72CE-F3176FE60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279" y="2799106"/>
            <a:ext cx="6179970" cy="3476233"/>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48D69343-E623-5802-8E6C-15538BFD4358}"/>
              </a:ext>
            </a:extLst>
          </p:cNvPr>
          <p:cNvSpPr txBox="1"/>
          <p:nvPr/>
        </p:nvSpPr>
        <p:spPr>
          <a:xfrm>
            <a:off x="6229115" y="873118"/>
            <a:ext cx="5734050" cy="369332"/>
          </a:xfrm>
          <a:prstGeom prst="rect">
            <a:avLst/>
          </a:prstGeom>
          <a:noFill/>
        </p:spPr>
        <p:txBody>
          <a:bodyPr wrap="square">
            <a:spAutoFit/>
          </a:bodyPr>
          <a:lstStyle/>
          <a:p>
            <a:pPr algn="ctr"/>
            <a:r>
              <a:rPr lang="en-US" altLang="ja-JP" b="1" i="0" dirty="0">
                <a:solidFill>
                  <a:srgbClr val="222222"/>
                </a:solidFill>
                <a:effectLst/>
                <a:latin typeface="Cooper Black" panose="0208090404030B020404" pitchFamily="18" charset="0"/>
              </a:rPr>
              <a:t>Neural interface translates thoughts into type</a:t>
            </a:r>
          </a:p>
        </p:txBody>
      </p:sp>
      <p:sp>
        <p:nvSpPr>
          <p:cNvPr id="18" name="テキスト ボックス 17">
            <a:extLst>
              <a:ext uri="{FF2B5EF4-FFF2-40B4-BE49-F238E27FC236}">
                <a16:creationId xmlns:a16="http://schemas.microsoft.com/office/drawing/2014/main" id="{D64B6042-EDB6-90C1-9E2D-06B4D89E4621}"/>
              </a:ext>
            </a:extLst>
          </p:cNvPr>
          <p:cNvSpPr txBox="1"/>
          <p:nvPr/>
        </p:nvSpPr>
        <p:spPr>
          <a:xfrm>
            <a:off x="0" y="6373671"/>
            <a:ext cx="5808834" cy="430887"/>
          </a:xfrm>
          <a:prstGeom prst="rect">
            <a:avLst/>
          </a:prstGeom>
          <a:noFill/>
        </p:spPr>
        <p:txBody>
          <a:bodyPr wrap="square">
            <a:spAutoFit/>
          </a:bodyPr>
          <a:lstStyle/>
          <a:p>
            <a:r>
              <a:rPr lang="en-US" altLang="ja-JP" sz="1050" b="0" i="0" dirty="0">
                <a:solidFill>
                  <a:srgbClr val="202124"/>
                </a:solidFill>
                <a:effectLst/>
                <a:latin typeface="BIZ UDPゴシック" panose="020B0400000000000000" pitchFamily="50" charset="-128"/>
                <a:ea typeface="BIZ UDPゴシック" panose="020B0400000000000000" pitchFamily="50" charset="-128"/>
              </a:rPr>
              <a:t>※Speech </a:t>
            </a:r>
            <a:r>
              <a:rPr lang="en-US" altLang="ja-JP" sz="1050" b="0" i="0" dirty="0" err="1">
                <a:solidFill>
                  <a:srgbClr val="202124"/>
                </a:solidFill>
                <a:effectLst/>
                <a:latin typeface="BIZ UDPゴシック" panose="020B0400000000000000" pitchFamily="50" charset="-128"/>
                <a:ea typeface="BIZ UDPゴシック" panose="020B0400000000000000" pitchFamily="50" charset="-128"/>
              </a:rPr>
              <a:t>Neuroprosthesis</a:t>
            </a:r>
            <a:r>
              <a:rPr lang="ja-JP" altLang="en-US" sz="1050" b="0" i="0" dirty="0">
                <a:solidFill>
                  <a:srgbClr val="202124"/>
                </a:solidFill>
                <a:effectLst/>
                <a:latin typeface="BIZ UDPゴシック" panose="020B0400000000000000" pitchFamily="50" charset="-128"/>
                <a:ea typeface="BIZ UDPゴシック" panose="020B0400000000000000" pitchFamily="50" charset="-128"/>
              </a:rPr>
              <a:t>（スピーチ・ニューロプロテーゼ）とは、</a:t>
            </a:r>
            <a:r>
              <a:rPr lang="ja-JP" altLang="en-US" sz="1050" b="0" i="0" dirty="0">
                <a:solidFill>
                  <a:srgbClr val="040C28"/>
                </a:solidFill>
                <a:effectLst/>
                <a:latin typeface="BIZ UDPゴシック" panose="020B0400000000000000" pitchFamily="50" charset="-128"/>
                <a:ea typeface="BIZ UDPゴシック" panose="020B0400000000000000" pitchFamily="50" charset="-128"/>
              </a:rPr>
              <a:t>発話時の脳の活動を脳内の電極を通じて文字変換・出力し、ディスプレイ画面に表示する技術</a:t>
            </a:r>
            <a:r>
              <a:rPr lang="ja-JP" altLang="en-US" sz="1050" b="0" i="0" dirty="0">
                <a:solidFill>
                  <a:srgbClr val="202124"/>
                </a:solidFill>
                <a:effectLst/>
                <a:latin typeface="BIZ UDPゴシック" panose="020B0400000000000000" pitchFamily="50" charset="-128"/>
                <a:ea typeface="BIZ UDPゴシック" panose="020B0400000000000000" pitchFamily="50" charset="-128"/>
              </a:rPr>
              <a:t>。</a:t>
            </a:r>
            <a:endParaRPr lang="ja-JP" altLang="en-US" sz="1050" dirty="0">
              <a:latin typeface="BIZ UDPゴシック" panose="020B0400000000000000" pitchFamily="50" charset="-128"/>
              <a:ea typeface="BIZ UDPゴシック" panose="020B0400000000000000" pitchFamily="50" charset="-128"/>
            </a:endParaRPr>
          </a:p>
        </p:txBody>
      </p:sp>
      <p:sp>
        <p:nvSpPr>
          <p:cNvPr id="19" name="四角形: 角を丸くする 18">
            <a:extLst>
              <a:ext uri="{FF2B5EF4-FFF2-40B4-BE49-F238E27FC236}">
                <a16:creationId xmlns:a16="http://schemas.microsoft.com/office/drawing/2014/main" id="{88AB1EE1-8BFF-40F2-2688-B20704D95CDB}"/>
              </a:ext>
            </a:extLst>
          </p:cNvPr>
          <p:cNvSpPr/>
          <p:nvPr/>
        </p:nvSpPr>
        <p:spPr>
          <a:xfrm>
            <a:off x="2521528" y="496416"/>
            <a:ext cx="6574612"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ノイズ入りニューロデータを言語予測</a:t>
            </a:r>
            <a:r>
              <a:rPr lang="en-US" altLang="ja-JP" b="1" dirty="0">
                <a:solidFill>
                  <a:schemeClr val="tx1"/>
                </a:solidFill>
                <a:latin typeface="BIZ UDPゴシック" panose="020B0400000000000000" pitchFamily="50" charset="-128"/>
                <a:ea typeface="BIZ UDPゴシック" panose="020B0400000000000000" pitchFamily="50" charset="-128"/>
              </a:rPr>
              <a:t>AI</a:t>
            </a:r>
            <a:r>
              <a:rPr lang="ja-JP" altLang="en-US" b="1" dirty="0">
                <a:solidFill>
                  <a:schemeClr val="tx1"/>
                </a:solidFill>
                <a:latin typeface="BIZ UDPゴシック" panose="020B0400000000000000" pitchFamily="50" charset="-128"/>
                <a:ea typeface="BIZ UDPゴシック" panose="020B0400000000000000" pitchFamily="50" charset="-128"/>
              </a:rPr>
              <a:t>で補助し精度を向上</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2F9591B7-37D1-6747-A6C3-7180E7B1147E}"/>
              </a:ext>
            </a:extLst>
          </p:cNvPr>
          <p:cNvSpPr txBox="1"/>
          <p:nvPr/>
        </p:nvSpPr>
        <p:spPr>
          <a:xfrm>
            <a:off x="6023754" y="1396441"/>
            <a:ext cx="6096928" cy="1169551"/>
          </a:xfrm>
          <a:prstGeom prst="rect">
            <a:avLst/>
          </a:prstGeom>
          <a:noFill/>
        </p:spPr>
        <p:txBody>
          <a:bodyPr wrap="square">
            <a:spAutoFit/>
          </a:bodyPr>
          <a:lstStyle/>
          <a:p>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運動皮質の神経活動から試みられた手書きの動きをデコードし、それをリアルタイムでテキストに翻訳する皮質内</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BCI</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を開発。</a:t>
            </a:r>
            <a:endParaRPr lang="en-US" altLang="ja-JP" sz="1400" b="0" i="0" dirty="0">
              <a:solidFill>
                <a:srgbClr val="222222"/>
              </a:solidFill>
              <a:effectLst/>
              <a:latin typeface="BIZ UDPゴシック" panose="020B0400000000000000" pitchFamily="50" charset="-128"/>
              <a:ea typeface="BIZ UDPゴシック" panose="020B0400000000000000" pitchFamily="50" charset="-128"/>
            </a:endParaRPr>
          </a:p>
          <a:p>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この </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BCI </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を使用することで、脊髄損傷により手が麻痺した研究参加者は、オンラインでは </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94.1%</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の精度で</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1 </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分あたり</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90</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文字のタイピング速度を達成。汎用のオートコレクトによりオフラインでは</a:t>
            </a:r>
            <a:r>
              <a:rPr lang="en-US" altLang="ja-JP" sz="1400" b="0" i="0" dirty="0">
                <a:solidFill>
                  <a:srgbClr val="222222"/>
                </a:solidFill>
                <a:effectLst/>
                <a:latin typeface="BIZ UDPゴシック" panose="020B0400000000000000" pitchFamily="50" charset="-128"/>
                <a:ea typeface="BIZ UDPゴシック" panose="020B0400000000000000" pitchFamily="50" charset="-128"/>
              </a:rPr>
              <a:t>99%</a:t>
            </a:r>
            <a:r>
              <a:rPr lang="ja-JP" altLang="en-US" sz="1400" b="0" i="0" dirty="0">
                <a:solidFill>
                  <a:srgbClr val="222222"/>
                </a:solidFill>
                <a:effectLst/>
                <a:latin typeface="BIZ UDPゴシック" panose="020B0400000000000000" pitchFamily="50" charset="-128"/>
                <a:ea typeface="BIZ UDPゴシック" panose="020B0400000000000000" pitchFamily="50" charset="-128"/>
              </a:rPr>
              <a:t>以上の精度を達成</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996146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589BC15-1DB8-FA55-6D98-1EE1D2F28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75" y="446395"/>
            <a:ext cx="6143625" cy="61436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E86C8C7-B34D-A405-3E68-7F83422A3251}"/>
              </a:ext>
            </a:extLst>
          </p:cNvPr>
          <p:cNvSpPr txBox="1"/>
          <p:nvPr/>
        </p:nvSpPr>
        <p:spPr>
          <a:xfrm>
            <a:off x="108175" y="457546"/>
            <a:ext cx="6143625" cy="184666"/>
          </a:xfrm>
          <a:prstGeom prst="rect">
            <a:avLst/>
          </a:prstGeom>
          <a:noFill/>
        </p:spPr>
        <p:txBody>
          <a:bodyPr wrap="square">
            <a:spAutoFit/>
          </a:bodyPr>
          <a:lstStyle/>
          <a:p>
            <a:pPr algn="ctr"/>
            <a:r>
              <a:rPr lang="en-US" altLang="ja-JP" sz="600" dirty="0">
                <a:solidFill>
                  <a:schemeClr val="bg1"/>
                </a:solidFill>
                <a:latin typeface="BIZ UDPゴシック" panose="020B0400000000000000" pitchFamily="50" charset="-128"/>
                <a:ea typeface="BIZ UDPゴシック" panose="020B0400000000000000" pitchFamily="50" charset="-128"/>
              </a:rPr>
              <a:t>https://www.statnews.com/2022/10/12/human-neurons-implanted-in-rodent-brain-lead-rat-to-water-and-make-it-drink/</a:t>
            </a:r>
            <a:endParaRPr lang="ja-JP" altLang="en-US" sz="600" dirty="0">
              <a:solidFill>
                <a:schemeClr val="bg1"/>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1A9EC5F5-E4DB-D687-960F-21EBEAE57D14}"/>
              </a:ext>
            </a:extLst>
          </p:cNvPr>
          <p:cNvSpPr txBox="1"/>
          <p:nvPr/>
        </p:nvSpPr>
        <p:spPr>
          <a:xfrm>
            <a:off x="2861535" y="6630413"/>
            <a:ext cx="6143625" cy="215444"/>
          </a:xfrm>
          <a:prstGeom prst="rect">
            <a:avLst/>
          </a:prstGeom>
          <a:noFill/>
        </p:spPr>
        <p:txBody>
          <a:bodyPr wrap="square">
            <a:spAutoFit/>
          </a:bodyPr>
          <a:lstStyle/>
          <a:p>
            <a:pPr algn="ctr"/>
            <a:r>
              <a:rPr lang="en-US" altLang="ja-JP" sz="800" dirty="0">
                <a:latin typeface="Amasis MT Pro Medium" panose="02040604050005020304" pitchFamily="18" charset="0"/>
                <a:hlinkClick r:id="rId4">
                  <a:extLst>
                    <a:ext uri="{A12FA001-AC4F-418D-AE19-62706E023703}">
                      <ahyp:hlinkClr xmlns:ahyp="http://schemas.microsoft.com/office/drawing/2018/hyperlinkcolor" val="tx"/>
                    </a:ext>
                  </a:extLst>
                </a:hlinkClick>
              </a:rPr>
              <a:t>https://www.statnews.com/2022/10/12/human-neurons-implanted-in-rodent-brain-lead-rat-to-water-and-make-it-drink/</a:t>
            </a:r>
            <a:r>
              <a:rPr lang="ja-JP" altLang="en-US" sz="800" dirty="0">
                <a:latin typeface="Amasis MT Pro Medium" panose="02040604050005020304" pitchFamily="18" charset="0"/>
              </a:rPr>
              <a:t>　</a:t>
            </a:r>
          </a:p>
        </p:txBody>
      </p:sp>
      <p:sp>
        <p:nvSpPr>
          <p:cNvPr id="2" name="テキスト ボックス 1">
            <a:extLst>
              <a:ext uri="{FF2B5EF4-FFF2-40B4-BE49-F238E27FC236}">
                <a16:creationId xmlns:a16="http://schemas.microsoft.com/office/drawing/2014/main" id="{F875BA6B-EB09-2893-B2D8-668CE2E766E5}"/>
              </a:ext>
            </a:extLst>
          </p:cNvPr>
          <p:cNvSpPr txBox="1"/>
          <p:nvPr/>
        </p:nvSpPr>
        <p:spPr>
          <a:xfrm>
            <a:off x="1672685" y="-15325"/>
            <a:ext cx="8776010" cy="461665"/>
          </a:xfrm>
          <a:prstGeom prst="rect">
            <a:avLst/>
          </a:prstGeom>
          <a:noFill/>
        </p:spPr>
        <p:txBody>
          <a:bodyPr wrap="square" rtlCol="0">
            <a:spAutoFit/>
          </a:bodyPr>
          <a:lstStyle/>
          <a:p>
            <a:r>
              <a:rPr kumimoji="1" lang="ja-JP" altLang="en-US" sz="2400" b="1" dirty="0">
                <a:latin typeface="BIZ UDPゴシック" panose="020B0400000000000000" pitchFamily="50" charset="-128"/>
                <a:ea typeface="BIZ UDPゴシック" panose="020B0400000000000000" pitchFamily="50" charset="-128"/>
              </a:rPr>
              <a:t>ラットの脳にヒト脳オルガノイドを移植＠スタンフォード大学</a:t>
            </a:r>
          </a:p>
        </p:txBody>
      </p:sp>
      <p:sp>
        <p:nvSpPr>
          <p:cNvPr id="4" name="テキスト ボックス 3">
            <a:extLst>
              <a:ext uri="{FF2B5EF4-FFF2-40B4-BE49-F238E27FC236}">
                <a16:creationId xmlns:a16="http://schemas.microsoft.com/office/drawing/2014/main" id="{01FEDC49-6381-E897-D901-1611B3F9DCF2}"/>
              </a:ext>
            </a:extLst>
          </p:cNvPr>
          <p:cNvSpPr txBox="1"/>
          <p:nvPr/>
        </p:nvSpPr>
        <p:spPr>
          <a:xfrm>
            <a:off x="3648570" y="5765274"/>
            <a:ext cx="1449659" cy="646331"/>
          </a:xfrm>
          <a:prstGeom prst="rect">
            <a:avLst/>
          </a:prstGeom>
          <a:noFill/>
        </p:spPr>
        <p:txBody>
          <a:bodyPr wrap="square" rtlCol="0">
            <a:spAutoFit/>
          </a:bodyPr>
          <a:lstStyle/>
          <a:p>
            <a:pPr algn="ctr"/>
            <a:r>
              <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rPr>
              <a:t>ラットの脳</a:t>
            </a:r>
            <a:endParaRPr kumimoji="1" lang="en-US" altLang="ja-JP" dirty="0">
              <a:solidFill>
                <a:schemeClr val="bg1"/>
              </a:solidFill>
              <a:latin typeface="UD デジタル 教科書体 NK-R" panose="02020400000000000000" pitchFamily="18" charset="-128"/>
              <a:ea typeface="UD デジタル 教科書体 NK-R" panose="02020400000000000000" pitchFamily="18" charset="-128"/>
            </a:endParaRPr>
          </a:p>
          <a:p>
            <a:pPr algn="ctr"/>
            <a:r>
              <a:rPr lang="ja-JP" altLang="en-US" dirty="0">
                <a:solidFill>
                  <a:schemeClr val="bg1"/>
                </a:solidFill>
                <a:latin typeface="UD デジタル 教科書体 NK-R" panose="02020400000000000000" pitchFamily="18" charset="-128"/>
                <a:ea typeface="UD デジタル 教科書体 NK-R" panose="02020400000000000000" pitchFamily="18" charset="-128"/>
              </a:rPr>
              <a:t>（ホスト脳）</a:t>
            </a:r>
            <a:endPar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endParaRPr>
          </a:p>
        </p:txBody>
      </p:sp>
      <p:cxnSp>
        <p:nvCxnSpPr>
          <p:cNvPr id="7" name="直線矢印コネクタ 6">
            <a:extLst>
              <a:ext uri="{FF2B5EF4-FFF2-40B4-BE49-F238E27FC236}">
                <a16:creationId xmlns:a16="http://schemas.microsoft.com/office/drawing/2014/main" id="{BF8672A8-0829-7A32-3288-03F1CC1CCA67}"/>
              </a:ext>
            </a:extLst>
          </p:cNvPr>
          <p:cNvCxnSpPr>
            <a:stCxn id="4" idx="0"/>
          </p:cNvCxnSpPr>
          <p:nvPr/>
        </p:nvCxnSpPr>
        <p:spPr>
          <a:xfrm flipH="1" flipV="1">
            <a:off x="4317644" y="5140712"/>
            <a:ext cx="55756" cy="62456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DA18963-3445-23C7-621F-9B6ED37D4F97}"/>
              </a:ext>
            </a:extLst>
          </p:cNvPr>
          <p:cNvSpPr txBox="1"/>
          <p:nvPr/>
        </p:nvSpPr>
        <p:spPr>
          <a:xfrm>
            <a:off x="108175" y="895740"/>
            <a:ext cx="1895707" cy="646331"/>
          </a:xfrm>
          <a:prstGeom prst="rect">
            <a:avLst/>
          </a:prstGeom>
          <a:noFill/>
        </p:spPr>
        <p:txBody>
          <a:bodyPr wrap="square" rtlCol="0">
            <a:spAutoFit/>
          </a:bodyPr>
          <a:lstStyle/>
          <a:p>
            <a:pPr algn="ctr"/>
            <a:r>
              <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rPr>
              <a:t>ヒト脳オルガノイド</a:t>
            </a:r>
            <a:endParaRPr kumimoji="1" lang="en-US" altLang="ja-JP" dirty="0">
              <a:solidFill>
                <a:schemeClr val="bg1"/>
              </a:solidFill>
              <a:latin typeface="UD デジタル 教科書体 NK-R" panose="02020400000000000000" pitchFamily="18" charset="-128"/>
              <a:ea typeface="UD デジタル 教科書体 NK-R" panose="02020400000000000000" pitchFamily="18" charset="-128"/>
            </a:endParaRPr>
          </a:p>
          <a:p>
            <a:pPr algn="ctr"/>
            <a:r>
              <a:rPr lang="ja-JP" altLang="en-US" dirty="0">
                <a:solidFill>
                  <a:schemeClr val="bg1"/>
                </a:solidFill>
                <a:latin typeface="UD デジタル 教科書体 NK-R" panose="02020400000000000000" pitchFamily="18" charset="-128"/>
                <a:ea typeface="UD デジタル 教科書体 NK-R" panose="02020400000000000000" pitchFamily="18" charset="-128"/>
              </a:rPr>
              <a:t>（ゲスト脳）</a:t>
            </a:r>
            <a:endParaRPr kumimoji="1" lang="ja-JP" altLang="en-US" dirty="0">
              <a:solidFill>
                <a:schemeClr val="bg1"/>
              </a:solidFill>
              <a:latin typeface="UD デジタル 教科書体 NK-R" panose="02020400000000000000" pitchFamily="18" charset="-128"/>
              <a:ea typeface="UD デジタル 教科書体 NK-R" panose="02020400000000000000" pitchFamily="18" charset="-128"/>
            </a:endParaRPr>
          </a:p>
        </p:txBody>
      </p:sp>
      <p:cxnSp>
        <p:nvCxnSpPr>
          <p:cNvPr id="11" name="直線矢印コネクタ 10">
            <a:extLst>
              <a:ext uri="{FF2B5EF4-FFF2-40B4-BE49-F238E27FC236}">
                <a16:creationId xmlns:a16="http://schemas.microsoft.com/office/drawing/2014/main" id="{002DD83A-4991-4471-BC00-062AC9C50976}"/>
              </a:ext>
            </a:extLst>
          </p:cNvPr>
          <p:cNvCxnSpPr>
            <a:stCxn id="9" idx="2"/>
          </p:cNvCxnSpPr>
          <p:nvPr/>
        </p:nvCxnSpPr>
        <p:spPr>
          <a:xfrm>
            <a:off x="1056029" y="1542071"/>
            <a:ext cx="261937" cy="35363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1F627543-6948-4914-AC97-097880F96256}"/>
              </a:ext>
            </a:extLst>
          </p:cNvPr>
          <p:cNvPicPr>
            <a:picLocks noChangeAspect="1"/>
          </p:cNvPicPr>
          <p:nvPr/>
        </p:nvPicPr>
        <p:blipFill>
          <a:blip r:embed="rId5"/>
          <a:stretch>
            <a:fillRect/>
          </a:stretch>
        </p:blipFill>
        <p:spPr>
          <a:xfrm>
            <a:off x="6251801" y="1087763"/>
            <a:ext cx="5896656" cy="890936"/>
          </a:xfrm>
          <a:prstGeom prst="rect">
            <a:avLst/>
          </a:prstGeom>
        </p:spPr>
      </p:pic>
      <p:pic>
        <p:nvPicPr>
          <p:cNvPr id="17" name="図 16">
            <a:extLst>
              <a:ext uri="{FF2B5EF4-FFF2-40B4-BE49-F238E27FC236}">
                <a16:creationId xmlns:a16="http://schemas.microsoft.com/office/drawing/2014/main" id="{99527A85-7C75-49A6-8229-8A642800F64F}"/>
              </a:ext>
            </a:extLst>
          </p:cNvPr>
          <p:cNvPicPr>
            <a:picLocks noChangeAspect="1"/>
          </p:cNvPicPr>
          <p:nvPr/>
        </p:nvPicPr>
        <p:blipFill>
          <a:blip r:embed="rId6"/>
          <a:stretch>
            <a:fillRect/>
          </a:stretch>
        </p:blipFill>
        <p:spPr>
          <a:xfrm>
            <a:off x="6306397" y="2171209"/>
            <a:ext cx="5831173" cy="2515582"/>
          </a:xfrm>
          <a:prstGeom prst="rect">
            <a:avLst/>
          </a:prstGeom>
        </p:spPr>
      </p:pic>
      <p:pic>
        <p:nvPicPr>
          <p:cNvPr id="19" name="図 18">
            <a:extLst>
              <a:ext uri="{FF2B5EF4-FFF2-40B4-BE49-F238E27FC236}">
                <a16:creationId xmlns:a16="http://schemas.microsoft.com/office/drawing/2014/main" id="{62FDA0C2-6990-41A3-B7FB-A21E6745FB91}"/>
              </a:ext>
            </a:extLst>
          </p:cNvPr>
          <p:cNvPicPr>
            <a:picLocks noChangeAspect="1"/>
          </p:cNvPicPr>
          <p:nvPr/>
        </p:nvPicPr>
        <p:blipFill>
          <a:blip r:embed="rId7"/>
          <a:stretch>
            <a:fillRect/>
          </a:stretch>
        </p:blipFill>
        <p:spPr>
          <a:xfrm>
            <a:off x="6306397" y="5018315"/>
            <a:ext cx="5857554" cy="1417752"/>
          </a:xfrm>
          <a:prstGeom prst="rect">
            <a:avLst/>
          </a:prstGeom>
        </p:spPr>
      </p:pic>
      <p:sp>
        <p:nvSpPr>
          <p:cNvPr id="6" name="正方形/長方形 5">
            <a:extLst>
              <a:ext uri="{FF2B5EF4-FFF2-40B4-BE49-F238E27FC236}">
                <a16:creationId xmlns:a16="http://schemas.microsoft.com/office/drawing/2014/main" id="{F82AF446-F5B1-6E43-F64A-8B0759499FB7}"/>
              </a:ext>
            </a:extLst>
          </p:cNvPr>
          <p:cNvSpPr/>
          <p:nvPr/>
        </p:nvSpPr>
        <p:spPr>
          <a:xfrm>
            <a:off x="10020" y="2166"/>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solidFill>
                <a:latin typeface="BIZ UDPゴシック" panose="020B0400000000000000" pitchFamily="50" charset="-128"/>
                <a:ea typeface="BIZ UDPゴシック" panose="020B0400000000000000" pitchFamily="50" charset="-128"/>
              </a:rPr>
              <a:t>ラットの脳にヒト脳オルガノイドを移植</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41342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285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水の結晶化</a:t>
            </a:r>
            <a:endParaRPr lang="en-US" altLang="ja-JP" sz="2400" dirty="0">
              <a:solidFill>
                <a:schemeClr val="bg1"/>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092E335D-070D-EF46-9B3F-878F3E72FEF0}"/>
              </a:ext>
            </a:extLst>
          </p:cNvPr>
          <p:cNvSpPr txBox="1"/>
          <p:nvPr/>
        </p:nvSpPr>
        <p:spPr>
          <a:xfrm>
            <a:off x="170917" y="581599"/>
            <a:ext cx="11835926" cy="923330"/>
          </a:xfrm>
          <a:prstGeom prst="rect">
            <a:avLst/>
          </a:prstGeom>
          <a:noFill/>
        </p:spPr>
        <p:txBody>
          <a:bodyPr wrap="square">
            <a:spAutoFit/>
          </a:bodyPr>
          <a:lstStyle/>
          <a:p>
            <a:pPr algn="l"/>
            <a:r>
              <a:rPr lang="ja-JP" altLang="en-US" b="0" i="0" dirty="0">
                <a:solidFill>
                  <a:srgbClr val="444444"/>
                </a:solidFill>
                <a:effectLst/>
                <a:latin typeface="BIZ UDPゴシック" panose="020B0400000000000000" pitchFamily="50" charset="-128"/>
                <a:ea typeface="BIZ UDPゴシック" panose="020B0400000000000000" pitchFamily="50" charset="-128"/>
              </a:rPr>
              <a:t>シントン大学のジェラルド・ポラック教授のチームは、電流を流すと、水は数百マイクロメートルの距離で液晶に変わるという新しい発見を発表。固体、液体、気体（蒸気）に続く水の</a:t>
            </a:r>
            <a:r>
              <a:rPr lang="en-US" altLang="ja-JP" b="0" i="0" dirty="0">
                <a:solidFill>
                  <a:srgbClr val="444444"/>
                </a:solidFill>
                <a:effectLst/>
                <a:latin typeface="BIZ UDPゴシック" panose="020B0400000000000000" pitchFamily="50" charset="-128"/>
                <a:ea typeface="BIZ UDPゴシック" panose="020B0400000000000000" pitchFamily="50" charset="-128"/>
              </a:rPr>
              <a:t>4</a:t>
            </a:r>
            <a:r>
              <a:rPr lang="ja-JP" altLang="en-US" b="0" i="0" dirty="0">
                <a:solidFill>
                  <a:srgbClr val="444444"/>
                </a:solidFill>
                <a:effectLst/>
                <a:latin typeface="BIZ UDPゴシック" panose="020B0400000000000000" pitchFamily="50" charset="-128"/>
                <a:ea typeface="BIZ UDPゴシック" panose="020B0400000000000000" pitchFamily="50" charset="-128"/>
              </a:rPr>
              <a:t>番目の状態。水の</a:t>
            </a:r>
            <a:r>
              <a:rPr lang="en-US" altLang="ja-JP" b="0" i="0" dirty="0">
                <a:solidFill>
                  <a:srgbClr val="444444"/>
                </a:solidFill>
                <a:effectLst/>
                <a:latin typeface="BIZ UDPゴシック" panose="020B0400000000000000" pitchFamily="50" charset="-128"/>
                <a:ea typeface="BIZ UDPゴシック" panose="020B0400000000000000" pitchFamily="50" charset="-128"/>
              </a:rPr>
              <a:t>4</a:t>
            </a:r>
            <a:r>
              <a:rPr lang="ja-JP" altLang="en-US" b="0" i="0" dirty="0">
                <a:solidFill>
                  <a:srgbClr val="444444"/>
                </a:solidFill>
                <a:effectLst/>
                <a:latin typeface="BIZ UDPゴシック" panose="020B0400000000000000" pitchFamily="50" charset="-128"/>
                <a:ea typeface="BIZ UDPゴシック" panose="020B0400000000000000" pitchFamily="50" charset="-128"/>
              </a:rPr>
              <a:t>番目の状態は固体と液体の状態の間にある構造化され、液体の結晶化である。</a:t>
            </a:r>
          </a:p>
        </p:txBody>
      </p:sp>
      <p:grpSp>
        <p:nvGrpSpPr>
          <p:cNvPr id="14" name="グループ化 13">
            <a:extLst>
              <a:ext uri="{FF2B5EF4-FFF2-40B4-BE49-F238E27FC236}">
                <a16:creationId xmlns:a16="http://schemas.microsoft.com/office/drawing/2014/main" id="{E6D9EB2D-7720-BF68-C277-BF12B9B59792}"/>
              </a:ext>
            </a:extLst>
          </p:cNvPr>
          <p:cNvGrpSpPr/>
          <p:nvPr/>
        </p:nvGrpSpPr>
        <p:grpSpPr>
          <a:xfrm>
            <a:off x="68368" y="1705043"/>
            <a:ext cx="11938475" cy="4883766"/>
            <a:chOff x="0" y="1585401"/>
            <a:chExt cx="11938475" cy="4849986"/>
          </a:xfrm>
        </p:grpSpPr>
        <p:pic>
          <p:nvPicPr>
            <p:cNvPr id="5" name="図 4">
              <a:extLst>
                <a:ext uri="{FF2B5EF4-FFF2-40B4-BE49-F238E27FC236}">
                  <a16:creationId xmlns:a16="http://schemas.microsoft.com/office/drawing/2014/main" id="{2AC47502-E188-4277-2243-B9822D345613}"/>
                </a:ext>
              </a:extLst>
            </p:cNvPr>
            <p:cNvPicPr>
              <a:picLocks noChangeAspect="1"/>
            </p:cNvPicPr>
            <p:nvPr/>
          </p:nvPicPr>
          <p:blipFill>
            <a:blip r:embed="rId2"/>
            <a:stretch>
              <a:fillRect/>
            </a:stretch>
          </p:blipFill>
          <p:spPr>
            <a:xfrm>
              <a:off x="0" y="1585401"/>
              <a:ext cx="7893114" cy="4849986"/>
            </a:xfrm>
            <a:prstGeom prst="rect">
              <a:avLst/>
            </a:prstGeom>
          </p:spPr>
        </p:pic>
        <p:pic>
          <p:nvPicPr>
            <p:cNvPr id="7170" name="Picture 2">
              <a:extLst>
                <a:ext uri="{FF2B5EF4-FFF2-40B4-BE49-F238E27FC236}">
                  <a16:creationId xmlns:a16="http://schemas.microsoft.com/office/drawing/2014/main" id="{0725B2B5-F7C0-FAE3-0B0B-20066BB77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142" y="1585401"/>
              <a:ext cx="3779333" cy="453973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グループ化 12">
              <a:extLst>
                <a:ext uri="{FF2B5EF4-FFF2-40B4-BE49-F238E27FC236}">
                  <a16:creationId xmlns:a16="http://schemas.microsoft.com/office/drawing/2014/main" id="{F76BBB5F-8191-FED2-7F02-D50437C94E50}"/>
                </a:ext>
              </a:extLst>
            </p:cNvPr>
            <p:cNvGrpSpPr/>
            <p:nvPr/>
          </p:nvGrpSpPr>
          <p:grpSpPr>
            <a:xfrm>
              <a:off x="1178212" y="4742916"/>
              <a:ext cx="6624098" cy="1677453"/>
              <a:chOff x="1178212" y="4742916"/>
              <a:chExt cx="6624098" cy="1677453"/>
            </a:xfrm>
          </p:grpSpPr>
          <p:sp>
            <p:nvSpPr>
              <p:cNvPr id="11" name="正方形/長方形 10">
                <a:extLst>
                  <a:ext uri="{FF2B5EF4-FFF2-40B4-BE49-F238E27FC236}">
                    <a16:creationId xmlns:a16="http://schemas.microsoft.com/office/drawing/2014/main" id="{A3C02FC1-E09F-1D24-9FBA-3C49BAE36C40}"/>
                  </a:ext>
                </a:extLst>
              </p:cNvPr>
              <p:cNvSpPr/>
              <p:nvPr/>
            </p:nvSpPr>
            <p:spPr>
              <a:xfrm>
                <a:off x="5657316" y="4742916"/>
                <a:ext cx="2144994" cy="1298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31BB43C-EDCF-49AA-9FE4-DEF25872C7FF}"/>
                  </a:ext>
                </a:extLst>
              </p:cNvPr>
              <p:cNvSpPr/>
              <p:nvPr/>
            </p:nvSpPr>
            <p:spPr>
              <a:xfrm>
                <a:off x="1178212" y="5725682"/>
                <a:ext cx="2240106" cy="6946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8" name="テキスト ボックス 7">
            <a:extLst>
              <a:ext uri="{FF2B5EF4-FFF2-40B4-BE49-F238E27FC236}">
                <a16:creationId xmlns:a16="http://schemas.microsoft.com/office/drawing/2014/main" id="{D6A8A5F6-9727-E9E6-FB79-071D16351E38}"/>
              </a:ext>
            </a:extLst>
          </p:cNvPr>
          <p:cNvSpPr txBox="1"/>
          <p:nvPr/>
        </p:nvSpPr>
        <p:spPr>
          <a:xfrm>
            <a:off x="253525" y="5884299"/>
            <a:ext cx="6150124" cy="369332"/>
          </a:xfrm>
          <a:prstGeom prst="rect">
            <a:avLst/>
          </a:prstGeom>
          <a:noFill/>
        </p:spPr>
        <p:txBody>
          <a:bodyPr wrap="square">
            <a:spAutoFit/>
          </a:bodyPr>
          <a:lstStyle/>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電磁波信号（</a:t>
            </a:r>
            <a:r>
              <a:rPr lang="en-US" altLang="ja-JP" b="0" i="0" dirty="0">
                <a:solidFill>
                  <a:srgbClr val="333333"/>
                </a:solidFill>
                <a:effectLst/>
                <a:latin typeface="BIZ UDPゴシック" panose="020B0400000000000000" pitchFamily="50" charset="-128"/>
                <a:ea typeface="BIZ UDPゴシック" panose="020B0400000000000000" pitchFamily="50" charset="-128"/>
              </a:rPr>
              <a:t>Electromagnetic Signal</a:t>
            </a:r>
            <a:r>
              <a:rPr lang="ja-JP" altLang="en-US" b="0" i="0" dirty="0">
                <a:solidFill>
                  <a:srgbClr val="333333"/>
                </a:solidFill>
                <a:effectLst/>
                <a:latin typeface="BIZ UDPゴシック" panose="020B0400000000000000" pitchFamily="50" charset="-128"/>
                <a:ea typeface="BIZ UDPゴシック" panose="020B0400000000000000" pitchFamily="50" charset="-128"/>
              </a:rPr>
              <a:t>：ＥＭＳ）</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819976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0869" y="135197"/>
            <a:ext cx="7881835" cy="502909"/>
          </a:xfrm>
          <a:prstGeom prst="rect">
            <a:avLst/>
          </a:prstGeom>
        </p:spPr>
        <p:txBody>
          <a:bodyPr vert="horz" wrap="square" lIns="0" tIns="10365" rIns="0" bIns="0" rtlCol="0">
            <a:spAutoFit/>
          </a:bodyPr>
          <a:lstStyle/>
          <a:p>
            <a:pPr marL="11516">
              <a:lnSpc>
                <a:spcPct val="100000"/>
              </a:lnSpc>
              <a:spcBef>
                <a:spcPts val="82"/>
              </a:spcBef>
            </a:pPr>
            <a:r>
              <a:rPr sz="3200" spc="-27" dirty="0">
                <a:solidFill>
                  <a:srgbClr val="000000"/>
                </a:solidFill>
                <a:latin typeface="UD デジタル 教科書体 NK-R" panose="02020400000000000000" pitchFamily="18" charset="-128"/>
                <a:ea typeface="UD デジタル 教科書体 NK-R" panose="02020400000000000000" pitchFamily="18" charset="-128"/>
              </a:rPr>
              <a:t>WEO2024</a:t>
            </a:r>
            <a:r>
              <a:rPr sz="3200" spc="-41" dirty="0">
                <a:solidFill>
                  <a:srgbClr val="000000"/>
                </a:solidFill>
                <a:latin typeface="UD デジタル 教科書体 NK-R" panose="02020400000000000000" pitchFamily="18" charset="-128"/>
                <a:ea typeface="UD デジタル 教科書体 NK-R" panose="02020400000000000000" pitchFamily="18" charset="-128"/>
              </a:rPr>
              <a:t>における世界の電⼒需要予測</a:t>
            </a:r>
            <a:endParaRPr sz="3200" dirty="0">
              <a:latin typeface="UD デジタル 教科書体 NK-R" panose="02020400000000000000" pitchFamily="18" charset="-128"/>
              <a:ea typeface="UD デジタル 教科書体 NK-R" panose="02020400000000000000" pitchFamily="18" charset="-128"/>
            </a:endParaRPr>
          </a:p>
        </p:txBody>
      </p:sp>
      <p:sp>
        <p:nvSpPr>
          <p:cNvPr id="3" name="object 3"/>
          <p:cNvSpPr txBox="1"/>
          <p:nvPr/>
        </p:nvSpPr>
        <p:spPr>
          <a:xfrm>
            <a:off x="93945" y="6507731"/>
            <a:ext cx="3597139" cy="308146"/>
          </a:xfrm>
          <a:prstGeom prst="rect">
            <a:avLst/>
          </a:prstGeom>
        </p:spPr>
        <p:txBody>
          <a:bodyPr vert="horz" wrap="square" lIns="0" tIns="14971" rIns="0" bIns="0" rtlCol="0">
            <a:spAutoFit/>
          </a:bodyPr>
          <a:lstStyle/>
          <a:p>
            <a:pPr marL="11516">
              <a:spcBef>
                <a:spcPts val="118"/>
              </a:spcBef>
            </a:pPr>
            <a:r>
              <a:rPr sz="952" dirty="0">
                <a:latin typeface="Meiryo UI"/>
                <a:cs typeface="Meiryo UI"/>
              </a:rPr>
              <a:t>（注）</a:t>
            </a:r>
            <a:r>
              <a:rPr sz="952" spc="159" dirty="0">
                <a:latin typeface="Meiryo UI"/>
                <a:cs typeface="Meiryo UI"/>
              </a:rPr>
              <a:t> </a:t>
            </a:r>
            <a:r>
              <a:rPr sz="952" dirty="0">
                <a:latin typeface="Meiryo UI"/>
                <a:cs typeface="Meiryo UI"/>
              </a:rPr>
              <a:t>STEPS︓Stated</a:t>
            </a:r>
            <a:r>
              <a:rPr sz="952" spc="168" dirty="0">
                <a:latin typeface="Meiryo UI"/>
                <a:cs typeface="Meiryo UI"/>
              </a:rPr>
              <a:t> </a:t>
            </a:r>
            <a:r>
              <a:rPr sz="952" dirty="0">
                <a:latin typeface="Meiryo UI"/>
                <a:cs typeface="Meiryo UI"/>
              </a:rPr>
              <a:t>Policies</a:t>
            </a:r>
            <a:r>
              <a:rPr sz="952" spc="159" dirty="0">
                <a:latin typeface="Meiryo UI"/>
                <a:cs typeface="Meiryo UI"/>
              </a:rPr>
              <a:t> </a:t>
            </a:r>
            <a:r>
              <a:rPr sz="952" dirty="0">
                <a:latin typeface="Meiryo UI"/>
                <a:cs typeface="Meiryo UI"/>
              </a:rPr>
              <a:t>Scenario</a:t>
            </a:r>
            <a:r>
              <a:rPr sz="952" spc="-9" dirty="0">
                <a:latin typeface="Meiryo UI"/>
                <a:cs typeface="Meiryo UI"/>
              </a:rPr>
              <a:t>、公表政策シナリオ</a:t>
            </a:r>
            <a:endParaRPr sz="952" dirty="0">
              <a:latin typeface="Meiryo UI"/>
              <a:cs typeface="Meiryo UI"/>
            </a:endParaRPr>
          </a:p>
          <a:p>
            <a:pPr marL="11516">
              <a:spcBef>
                <a:spcPts val="32"/>
              </a:spcBef>
            </a:pPr>
            <a:r>
              <a:rPr sz="952" dirty="0">
                <a:latin typeface="Meiryo UI"/>
                <a:cs typeface="Meiryo UI"/>
              </a:rPr>
              <a:t>（出典）IEA</a:t>
            </a:r>
            <a:r>
              <a:rPr sz="952" spc="50" dirty="0">
                <a:latin typeface="Meiryo UI"/>
                <a:cs typeface="Meiryo UI"/>
              </a:rPr>
              <a:t> 「</a:t>
            </a:r>
            <a:r>
              <a:rPr sz="952" dirty="0">
                <a:latin typeface="Meiryo UI"/>
                <a:cs typeface="Meiryo UI"/>
              </a:rPr>
              <a:t>World</a:t>
            </a:r>
            <a:r>
              <a:rPr sz="952" spc="118" dirty="0">
                <a:latin typeface="Meiryo UI"/>
                <a:cs typeface="Meiryo UI"/>
              </a:rPr>
              <a:t> </a:t>
            </a:r>
            <a:r>
              <a:rPr sz="952" dirty="0">
                <a:latin typeface="Meiryo UI"/>
                <a:cs typeface="Meiryo UI"/>
              </a:rPr>
              <a:t>Energy</a:t>
            </a:r>
            <a:r>
              <a:rPr sz="952" spc="109" dirty="0">
                <a:latin typeface="Meiryo UI"/>
                <a:cs typeface="Meiryo UI"/>
              </a:rPr>
              <a:t> </a:t>
            </a:r>
            <a:r>
              <a:rPr sz="952" dirty="0">
                <a:latin typeface="Meiryo UI"/>
                <a:cs typeface="Meiryo UI"/>
              </a:rPr>
              <a:t>Outlook</a:t>
            </a:r>
            <a:r>
              <a:rPr sz="952" spc="131" dirty="0">
                <a:latin typeface="Meiryo UI"/>
                <a:cs typeface="Meiryo UI"/>
              </a:rPr>
              <a:t> </a:t>
            </a:r>
            <a:r>
              <a:rPr sz="952" dirty="0">
                <a:latin typeface="Meiryo UI"/>
                <a:cs typeface="Meiryo UI"/>
              </a:rPr>
              <a:t>2024</a:t>
            </a:r>
            <a:r>
              <a:rPr sz="952" spc="-5" dirty="0">
                <a:latin typeface="Meiryo UI"/>
                <a:cs typeface="Meiryo UI"/>
              </a:rPr>
              <a:t>」を基に経産省作成。</a:t>
            </a:r>
            <a:endParaRPr sz="952" dirty="0">
              <a:latin typeface="Meiryo UI"/>
              <a:cs typeface="Meiryo UI"/>
            </a:endParaRPr>
          </a:p>
        </p:txBody>
      </p:sp>
      <p:sp>
        <p:nvSpPr>
          <p:cNvPr id="5" name="object 5"/>
          <p:cNvSpPr/>
          <p:nvPr/>
        </p:nvSpPr>
        <p:spPr>
          <a:xfrm>
            <a:off x="247828" y="733132"/>
            <a:ext cx="11647918" cy="1683693"/>
          </a:xfrm>
          <a:custGeom>
            <a:avLst/>
            <a:gdLst/>
            <a:ahLst/>
            <a:cxnLst/>
            <a:rect l="l" t="t" r="r" b="b"/>
            <a:pathLst>
              <a:path w="10195560" h="1856739">
                <a:moveTo>
                  <a:pt x="10195560" y="1856231"/>
                </a:moveTo>
                <a:lnTo>
                  <a:pt x="10195560" y="0"/>
                </a:lnTo>
                <a:lnTo>
                  <a:pt x="0" y="0"/>
                </a:lnTo>
                <a:lnTo>
                  <a:pt x="0" y="1856232"/>
                </a:lnTo>
                <a:lnTo>
                  <a:pt x="10195560" y="1856231"/>
                </a:lnTo>
                <a:close/>
              </a:path>
            </a:pathLst>
          </a:custGeom>
          <a:solidFill>
            <a:srgbClr val="98D5EB"/>
          </a:solidFill>
        </p:spPr>
        <p:txBody>
          <a:bodyPr wrap="square" lIns="0" tIns="0" rIns="0" bIns="0" rtlCol="0"/>
          <a:lstStyle/>
          <a:p>
            <a:endParaRPr sz="1632"/>
          </a:p>
        </p:txBody>
      </p:sp>
      <p:sp>
        <p:nvSpPr>
          <p:cNvPr id="6" name="object 6"/>
          <p:cNvSpPr txBox="1"/>
          <p:nvPr/>
        </p:nvSpPr>
        <p:spPr>
          <a:xfrm>
            <a:off x="296255" y="792954"/>
            <a:ext cx="11514034" cy="1595840"/>
          </a:xfrm>
          <a:prstGeom prst="rect">
            <a:avLst/>
          </a:prstGeom>
        </p:spPr>
        <p:txBody>
          <a:bodyPr vert="horz" wrap="square" lIns="0" tIns="86949" rIns="0" bIns="0" rtlCol="0">
            <a:spAutoFit/>
          </a:bodyPr>
          <a:lstStyle/>
          <a:p>
            <a:pPr marL="384646" marR="141651" indent="-279848">
              <a:lnSpc>
                <a:spcPct val="101600"/>
              </a:lnSpc>
              <a:spcBef>
                <a:spcPts val="685"/>
              </a:spcBef>
              <a:buClr>
                <a:srgbClr val="001F5F"/>
              </a:buClr>
              <a:buFont typeface="Wingdings"/>
              <a:buChar char=""/>
              <a:tabLst>
                <a:tab pos="384646" algn="l"/>
              </a:tabLst>
            </a:pPr>
            <a:r>
              <a:rPr sz="1542" dirty="0">
                <a:latin typeface="Meiryo UI"/>
                <a:cs typeface="Meiryo UI"/>
              </a:rPr>
              <a:t>本年10⽉、IEAは「World</a:t>
            </a:r>
            <a:r>
              <a:rPr sz="1542" spc="230" dirty="0">
                <a:latin typeface="Meiryo UI"/>
                <a:cs typeface="Meiryo UI"/>
              </a:rPr>
              <a:t> </a:t>
            </a:r>
            <a:r>
              <a:rPr sz="1542" dirty="0">
                <a:latin typeface="Meiryo UI"/>
                <a:cs typeface="Meiryo UI"/>
              </a:rPr>
              <a:t>Energy</a:t>
            </a:r>
            <a:r>
              <a:rPr sz="1542" spc="190" dirty="0">
                <a:latin typeface="Meiryo UI"/>
                <a:cs typeface="Meiryo UI"/>
              </a:rPr>
              <a:t> </a:t>
            </a:r>
            <a:r>
              <a:rPr sz="1542" dirty="0">
                <a:latin typeface="Meiryo UI"/>
                <a:cs typeface="Meiryo UI"/>
              </a:rPr>
              <a:t>Outlook</a:t>
            </a:r>
            <a:r>
              <a:rPr sz="1542" spc="213" dirty="0">
                <a:latin typeface="Meiryo UI"/>
                <a:cs typeface="Meiryo UI"/>
              </a:rPr>
              <a:t> </a:t>
            </a:r>
            <a:r>
              <a:rPr sz="1542" dirty="0">
                <a:latin typeface="Meiryo UI"/>
                <a:cs typeface="Meiryo UI"/>
              </a:rPr>
              <a:t>2024</a:t>
            </a:r>
            <a:r>
              <a:rPr sz="1542" spc="-5" dirty="0">
                <a:latin typeface="Meiryo UI"/>
                <a:cs typeface="Meiryo UI"/>
              </a:rPr>
              <a:t>」を公表。世界的なエネルギー危機や特定国へのサプライ</a:t>
            </a:r>
            <a:r>
              <a:rPr sz="1542" dirty="0">
                <a:latin typeface="Meiryo UI"/>
                <a:cs typeface="Meiryo UI"/>
              </a:rPr>
              <a:t>チェーン依存によるリスクの⾼まりを踏まえて、</a:t>
            </a:r>
            <a:r>
              <a:rPr sz="1542" b="1" u="sng" dirty="0">
                <a:uFill>
                  <a:solidFill>
                    <a:srgbClr val="000000"/>
                  </a:solidFill>
                </a:uFill>
                <a:latin typeface="Meiryo UI"/>
                <a:cs typeface="Meiryo UI"/>
              </a:rPr>
              <a:t>エネルギー安全保障の不変の重要性を再確認</a:t>
            </a:r>
            <a:r>
              <a:rPr sz="1542" dirty="0">
                <a:latin typeface="Meiryo UI"/>
                <a:cs typeface="Meiryo UI"/>
              </a:rPr>
              <a:t>するとともに、</a:t>
            </a:r>
            <a:r>
              <a:rPr sz="1542" b="1" u="sng" spc="-23" dirty="0">
                <a:uFill>
                  <a:solidFill>
                    <a:srgbClr val="000000"/>
                  </a:solidFill>
                </a:uFill>
                <a:latin typeface="Meiryo UI"/>
                <a:cs typeface="Meiryo UI"/>
              </a:rPr>
              <a:t>不確</a:t>
            </a:r>
            <a:r>
              <a:rPr sz="1542" b="1" u="sng" dirty="0">
                <a:uFill>
                  <a:solidFill>
                    <a:srgbClr val="000000"/>
                  </a:solidFill>
                </a:uFill>
                <a:latin typeface="Meiryo UI"/>
                <a:cs typeface="Meiryo UI"/>
              </a:rPr>
              <a:t>実性を強調</a:t>
            </a:r>
            <a:r>
              <a:rPr sz="1542" dirty="0">
                <a:latin typeface="Meiryo UI"/>
                <a:cs typeface="Meiryo UI"/>
              </a:rPr>
              <a:t>し、「</a:t>
            </a:r>
            <a:r>
              <a:rPr sz="1542" b="1" u="sng" dirty="0">
                <a:uFill>
                  <a:solidFill>
                    <a:srgbClr val="000000"/>
                  </a:solidFill>
                </a:uFill>
                <a:latin typeface="Meiryo UI"/>
                <a:cs typeface="Meiryo UI"/>
              </a:rPr>
              <a:t>将来のエネルギー需給の姿に対して単⼀の⾒解を持つことは困難</a:t>
            </a:r>
            <a:r>
              <a:rPr sz="1542" spc="-9" dirty="0">
                <a:latin typeface="Meiryo UI"/>
                <a:cs typeface="Meiryo UI"/>
              </a:rPr>
              <a:t>」と指摘。</a:t>
            </a:r>
            <a:endParaRPr sz="1542" dirty="0">
              <a:latin typeface="Meiryo UI"/>
              <a:cs typeface="Meiryo UI"/>
            </a:endParaRPr>
          </a:p>
          <a:p>
            <a:pPr marL="384646" marR="180807" indent="-279848">
              <a:lnSpc>
                <a:spcPct val="101600"/>
              </a:lnSpc>
              <a:spcBef>
                <a:spcPts val="585"/>
              </a:spcBef>
              <a:buClr>
                <a:srgbClr val="001F5F"/>
              </a:buClr>
              <a:buFont typeface="Wingdings"/>
              <a:buChar char=""/>
              <a:tabLst>
                <a:tab pos="384646" algn="l"/>
              </a:tabLst>
            </a:pPr>
            <a:r>
              <a:rPr sz="1542" spc="5" dirty="0">
                <a:latin typeface="Meiryo UI"/>
                <a:cs typeface="Meiryo UI"/>
              </a:rPr>
              <a:t>また、</a:t>
            </a:r>
            <a:r>
              <a:rPr sz="1542" b="1" u="sng" spc="5" dirty="0">
                <a:uFill>
                  <a:solidFill>
                    <a:srgbClr val="000000"/>
                  </a:solidFill>
                </a:uFill>
                <a:latin typeface="Meiryo UI"/>
                <a:cs typeface="Meiryo UI"/>
              </a:rPr>
              <a:t>世界の電⼒需要は、STEPS（</a:t>
            </a:r>
            <a:r>
              <a:rPr sz="1542" b="1" u="sng" spc="14" dirty="0">
                <a:uFill>
                  <a:solidFill>
                    <a:srgbClr val="000000"/>
                  </a:solidFill>
                </a:uFill>
                <a:latin typeface="Meiryo UI"/>
                <a:cs typeface="Meiryo UI"/>
              </a:rPr>
              <a:t>注）で</a:t>
            </a:r>
            <a:r>
              <a:rPr sz="1542" b="1" u="sng" spc="9" dirty="0">
                <a:uFill>
                  <a:solidFill>
                    <a:srgbClr val="000000"/>
                  </a:solidFill>
                </a:uFill>
                <a:latin typeface="Meiryo UI"/>
                <a:cs typeface="Meiryo UI"/>
              </a:rPr>
              <a:t>2023年から2035年に向けて年率約3％で増加すると予想</a:t>
            </a:r>
            <a:r>
              <a:rPr sz="1542" spc="18" dirty="0">
                <a:latin typeface="Meiryo UI"/>
                <a:cs typeface="Meiryo UI"/>
              </a:rPr>
              <a:t>。</a:t>
            </a:r>
            <a:r>
              <a:rPr sz="1542" spc="9" dirty="0">
                <a:latin typeface="Meiryo UI"/>
                <a:cs typeface="Meiryo UI"/>
              </a:rPr>
              <a:t>電⼒需要の</a:t>
            </a:r>
            <a:r>
              <a:rPr sz="1542" b="1" u="sng" dirty="0">
                <a:uFill>
                  <a:solidFill>
                    <a:srgbClr val="000000"/>
                  </a:solidFill>
                </a:uFill>
                <a:latin typeface="Meiryo UI"/>
                <a:cs typeface="Meiryo UI"/>
              </a:rPr>
              <a:t>主な変動要因として、 ①データセンター需要、②平均気温の上昇、③電気機器の省エネ、</a:t>
            </a:r>
            <a:r>
              <a:rPr sz="1542" b="1" u="sng" spc="9" dirty="0">
                <a:uFill>
                  <a:solidFill>
                    <a:srgbClr val="000000"/>
                  </a:solidFill>
                </a:uFill>
                <a:latin typeface="Meiryo UI"/>
                <a:cs typeface="Meiryo UI"/>
              </a:rPr>
              <a:t>④EV</a:t>
            </a:r>
            <a:r>
              <a:rPr sz="1542" b="1" spc="14" dirty="0">
                <a:latin typeface="Meiryo UI"/>
                <a:cs typeface="Meiryo UI"/>
              </a:rPr>
              <a:t>需要</a:t>
            </a:r>
            <a:r>
              <a:rPr sz="1542" spc="9" dirty="0">
                <a:latin typeface="Meiryo UI"/>
                <a:cs typeface="Meiryo UI"/>
              </a:rPr>
              <a:t>を挙げている</a:t>
            </a:r>
            <a:r>
              <a:rPr sz="1542" spc="14" dirty="0">
                <a:latin typeface="Meiryo UI"/>
                <a:cs typeface="Meiryo UI"/>
              </a:rPr>
              <a:t>（①</a:t>
            </a:r>
            <a:r>
              <a:rPr sz="1542" spc="9" dirty="0">
                <a:latin typeface="Meiryo UI"/>
                <a:cs typeface="Meiryo UI"/>
              </a:rPr>
              <a:t>〜④の感度分析では、年成⻑率は約2.7％〜3.4％まで変動</a:t>
            </a:r>
            <a:r>
              <a:rPr sz="1542" spc="14" dirty="0">
                <a:latin typeface="Meiryo UI"/>
                <a:cs typeface="Meiryo UI"/>
              </a:rPr>
              <a:t>）</a:t>
            </a:r>
            <a:r>
              <a:rPr sz="1542" spc="9" dirty="0">
                <a:latin typeface="Meiryo UI"/>
                <a:cs typeface="Meiryo UI"/>
              </a:rPr>
              <a:t>。</a:t>
            </a:r>
            <a:endParaRPr sz="1542" dirty="0">
              <a:latin typeface="Meiryo UI"/>
              <a:cs typeface="Meiryo UI"/>
            </a:endParaRPr>
          </a:p>
        </p:txBody>
      </p:sp>
      <p:sp>
        <p:nvSpPr>
          <p:cNvPr id="7" name="object 7"/>
          <p:cNvSpPr/>
          <p:nvPr/>
        </p:nvSpPr>
        <p:spPr>
          <a:xfrm>
            <a:off x="1830692" y="2308573"/>
            <a:ext cx="398466" cy="9789"/>
          </a:xfrm>
          <a:custGeom>
            <a:avLst/>
            <a:gdLst/>
            <a:ahLst/>
            <a:cxnLst/>
            <a:rect l="l" t="t" r="r" b="b"/>
            <a:pathLst>
              <a:path w="439419" h="10794">
                <a:moveTo>
                  <a:pt x="438912" y="10667"/>
                </a:moveTo>
                <a:lnTo>
                  <a:pt x="438912" y="0"/>
                </a:lnTo>
                <a:lnTo>
                  <a:pt x="0" y="0"/>
                </a:lnTo>
                <a:lnTo>
                  <a:pt x="0" y="10667"/>
                </a:lnTo>
                <a:lnTo>
                  <a:pt x="438912" y="10667"/>
                </a:lnTo>
                <a:close/>
              </a:path>
            </a:pathLst>
          </a:custGeom>
          <a:solidFill>
            <a:srgbClr val="000000"/>
          </a:solidFill>
        </p:spPr>
        <p:txBody>
          <a:bodyPr wrap="square" lIns="0" tIns="0" rIns="0" bIns="0" rtlCol="0"/>
          <a:lstStyle/>
          <a:p>
            <a:endParaRPr sz="1632"/>
          </a:p>
        </p:txBody>
      </p:sp>
      <p:grpSp>
        <p:nvGrpSpPr>
          <p:cNvPr id="8" name="object 8"/>
          <p:cNvGrpSpPr/>
          <p:nvPr/>
        </p:nvGrpSpPr>
        <p:grpSpPr>
          <a:xfrm>
            <a:off x="3025497" y="3012073"/>
            <a:ext cx="7072205" cy="3283318"/>
            <a:chOff x="1960618" y="3321647"/>
            <a:chExt cx="7799070" cy="3620770"/>
          </a:xfrm>
        </p:grpSpPr>
        <p:pic>
          <p:nvPicPr>
            <p:cNvPr id="9" name="object 9"/>
            <p:cNvPicPr/>
            <p:nvPr/>
          </p:nvPicPr>
          <p:blipFill>
            <a:blip r:embed="rId2" cstate="print"/>
            <a:stretch>
              <a:fillRect/>
            </a:stretch>
          </p:blipFill>
          <p:spPr>
            <a:xfrm>
              <a:off x="1960618" y="3321647"/>
              <a:ext cx="7602142" cy="3620651"/>
            </a:xfrm>
            <a:prstGeom prst="rect">
              <a:avLst/>
            </a:prstGeom>
          </p:spPr>
        </p:pic>
        <p:sp>
          <p:nvSpPr>
            <p:cNvPr id="10" name="object 10"/>
            <p:cNvSpPr/>
            <p:nvPr/>
          </p:nvSpPr>
          <p:spPr>
            <a:xfrm>
              <a:off x="7460627" y="3374910"/>
              <a:ext cx="2299335" cy="2401570"/>
            </a:xfrm>
            <a:custGeom>
              <a:avLst/>
              <a:gdLst/>
              <a:ahLst/>
              <a:cxnLst/>
              <a:rect l="l" t="t" r="r" b="b"/>
              <a:pathLst>
                <a:path w="2299334" h="2401570">
                  <a:moveTo>
                    <a:pt x="2298954" y="2102358"/>
                  </a:moveTo>
                  <a:lnTo>
                    <a:pt x="0" y="2102358"/>
                  </a:lnTo>
                  <a:lnTo>
                    <a:pt x="0" y="2401062"/>
                  </a:lnTo>
                  <a:lnTo>
                    <a:pt x="2298954" y="2401062"/>
                  </a:lnTo>
                  <a:lnTo>
                    <a:pt x="2298954" y="2102358"/>
                  </a:lnTo>
                  <a:close/>
                </a:path>
                <a:path w="2299334" h="2401570">
                  <a:moveTo>
                    <a:pt x="2298954" y="1799082"/>
                  </a:moveTo>
                  <a:lnTo>
                    <a:pt x="0" y="1799082"/>
                  </a:lnTo>
                  <a:lnTo>
                    <a:pt x="0" y="2097786"/>
                  </a:lnTo>
                  <a:lnTo>
                    <a:pt x="2298954" y="2097786"/>
                  </a:lnTo>
                  <a:lnTo>
                    <a:pt x="2298954" y="1799082"/>
                  </a:lnTo>
                  <a:close/>
                </a:path>
                <a:path w="2299334" h="2401570">
                  <a:moveTo>
                    <a:pt x="2298954" y="1495806"/>
                  </a:moveTo>
                  <a:lnTo>
                    <a:pt x="0" y="1495806"/>
                  </a:lnTo>
                  <a:lnTo>
                    <a:pt x="0" y="1794510"/>
                  </a:lnTo>
                  <a:lnTo>
                    <a:pt x="2298954" y="1794510"/>
                  </a:lnTo>
                  <a:lnTo>
                    <a:pt x="2298954" y="1495806"/>
                  </a:lnTo>
                  <a:close/>
                </a:path>
                <a:path w="2299334" h="2401570">
                  <a:moveTo>
                    <a:pt x="2298954" y="608076"/>
                  </a:moveTo>
                  <a:lnTo>
                    <a:pt x="0" y="608076"/>
                  </a:lnTo>
                  <a:lnTo>
                    <a:pt x="0" y="891540"/>
                  </a:lnTo>
                  <a:lnTo>
                    <a:pt x="0" y="906780"/>
                  </a:lnTo>
                  <a:lnTo>
                    <a:pt x="0" y="1190244"/>
                  </a:lnTo>
                  <a:lnTo>
                    <a:pt x="2298954" y="1190244"/>
                  </a:lnTo>
                  <a:lnTo>
                    <a:pt x="2298954" y="906780"/>
                  </a:lnTo>
                  <a:lnTo>
                    <a:pt x="2298954" y="891540"/>
                  </a:lnTo>
                  <a:lnTo>
                    <a:pt x="2298954" y="608076"/>
                  </a:lnTo>
                  <a:close/>
                </a:path>
                <a:path w="2299334" h="2401570">
                  <a:moveTo>
                    <a:pt x="2298954" y="304038"/>
                  </a:moveTo>
                  <a:lnTo>
                    <a:pt x="0" y="304038"/>
                  </a:lnTo>
                  <a:lnTo>
                    <a:pt x="0" y="602742"/>
                  </a:lnTo>
                  <a:lnTo>
                    <a:pt x="2298954" y="602742"/>
                  </a:lnTo>
                  <a:lnTo>
                    <a:pt x="2298954" y="304038"/>
                  </a:lnTo>
                  <a:close/>
                </a:path>
                <a:path w="2299334" h="2401570">
                  <a:moveTo>
                    <a:pt x="2298954" y="0"/>
                  </a:moveTo>
                  <a:lnTo>
                    <a:pt x="0" y="0"/>
                  </a:lnTo>
                  <a:lnTo>
                    <a:pt x="0" y="298704"/>
                  </a:lnTo>
                  <a:lnTo>
                    <a:pt x="2298954" y="298704"/>
                  </a:lnTo>
                  <a:lnTo>
                    <a:pt x="2298954" y="0"/>
                  </a:lnTo>
                  <a:close/>
                </a:path>
              </a:pathLst>
            </a:custGeom>
            <a:solidFill>
              <a:srgbClr val="FFFFFF"/>
            </a:solidFill>
          </p:spPr>
          <p:txBody>
            <a:bodyPr wrap="square" lIns="0" tIns="0" rIns="0" bIns="0" rtlCol="0"/>
            <a:lstStyle/>
            <a:p>
              <a:endParaRPr sz="1632"/>
            </a:p>
          </p:txBody>
        </p:sp>
      </p:grpSp>
      <p:sp>
        <p:nvSpPr>
          <p:cNvPr id="11" name="object 11"/>
          <p:cNvSpPr/>
          <p:nvPr/>
        </p:nvSpPr>
        <p:spPr>
          <a:xfrm>
            <a:off x="2244590" y="2853757"/>
            <a:ext cx="7865683" cy="0"/>
          </a:xfrm>
          <a:custGeom>
            <a:avLst/>
            <a:gdLst/>
            <a:ahLst/>
            <a:cxnLst/>
            <a:rect l="l" t="t" r="r" b="b"/>
            <a:pathLst>
              <a:path w="8674100">
                <a:moveTo>
                  <a:pt x="0" y="0"/>
                </a:moveTo>
                <a:lnTo>
                  <a:pt x="8673846" y="0"/>
                </a:lnTo>
              </a:path>
            </a:pathLst>
          </a:custGeom>
          <a:ln w="10274">
            <a:solidFill>
              <a:srgbClr val="000000"/>
            </a:solidFill>
          </a:ln>
        </p:spPr>
        <p:txBody>
          <a:bodyPr wrap="square" lIns="0" tIns="0" rIns="0" bIns="0" rtlCol="0"/>
          <a:lstStyle/>
          <a:p>
            <a:endParaRPr sz="1632"/>
          </a:p>
        </p:txBody>
      </p:sp>
      <p:sp>
        <p:nvSpPr>
          <p:cNvPr id="12" name="object 12"/>
          <p:cNvSpPr txBox="1"/>
          <p:nvPr/>
        </p:nvSpPr>
        <p:spPr>
          <a:xfrm>
            <a:off x="3424322" y="2531989"/>
            <a:ext cx="6283333" cy="2639909"/>
          </a:xfrm>
          <a:prstGeom prst="rect">
            <a:avLst/>
          </a:prstGeom>
        </p:spPr>
        <p:txBody>
          <a:bodyPr vert="horz" wrap="square" lIns="0" tIns="10941" rIns="0" bIns="0" rtlCol="0">
            <a:spAutoFit/>
          </a:bodyPr>
          <a:lstStyle/>
          <a:p>
            <a:pPr marL="11516">
              <a:spcBef>
                <a:spcPts val="86"/>
              </a:spcBef>
            </a:pPr>
            <a:r>
              <a:rPr sz="1768" b="1" spc="-54" dirty="0">
                <a:latin typeface="Meiryo UI"/>
                <a:cs typeface="Meiryo UI"/>
              </a:rPr>
              <a:t>世界の電⼒需要予測と</a:t>
            </a:r>
            <a:r>
              <a:rPr sz="1768" b="1" spc="-50" dirty="0">
                <a:latin typeface="Meiryo UI"/>
                <a:cs typeface="Meiryo UI"/>
              </a:rPr>
              <a:t>STEPS</a:t>
            </a:r>
            <a:r>
              <a:rPr sz="1768" b="1" spc="-59" dirty="0">
                <a:latin typeface="Meiryo UI"/>
                <a:cs typeface="Meiryo UI"/>
              </a:rPr>
              <a:t>感度分析</a:t>
            </a:r>
            <a:r>
              <a:rPr sz="1360" b="1" spc="-32" dirty="0">
                <a:latin typeface="Meiryo UI"/>
                <a:cs typeface="Meiryo UI"/>
              </a:rPr>
              <a:t>（2015年〜2035年</a:t>
            </a:r>
            <a:r>
              <a:rPr sz="1360" b="1" spc="-45" dirty="0">
                <a:latin typeface="Meiryo UI"/>
                <a:cs typeface="Meiryo UI"/>
              </a:rPr>
              <a:t>）</a:t>
            </a:r>
            <a:endParaRPr sz="1360" dirty="0">
              <a:latin typeface="Meiryo UI"/>
              <a:cs typeface="Meiryo UI"/>
            </a:endParaRPr>
          </a:p>
          <a:p>
            <a:pPr marL="4677370" marR="658736">
              <a:lnSpc>
                <a:spcPct val="153500"/>
              </a:lnSpc>
              <a:spcBef>
                <a:spcPts val="1537"/>
              </a:spcBef>
            </a:pPr>
            <a:r>
              <a:rPr sz="1179" b="1" spc="-27" dirty="0">
                <a:latin typeface="Meiryo UI"/>
                <a:cs typeface="Meiryo UI"/>
              </a:rPr>
              <a:t>熱波の増加</a:t>
            </a:r>
            <a:r>
              <a:rPr sz="1179" b="1" spc="-45" dirty="0">
                <a:latin typeface="Meiryo UI"/>
                <a:cs typeface="Meiryo UI"/>
              </a:rPr>
              <a:t> </a:t>
            </a:r>
            <a:r>
              <a:rPr sz="1179" b="1" spc="-18" dirty="0">
                <a:latin typeface="Meiryo UI"/>
                <a:cs typeface="Meiryo UI"/>
              </a:rPr>
              <a:t>EV</a:t>
            </a:r>
            <a:r>
              <a:rPr sz="1179" b="1" spc="-27" dirty="0">
                <a:latin typeface="Meiryo UI"/>
                <a:cs typeface="Meiryo UI"/>
              </a:rPr>
              <a:t>成⻑の加速</a:t>
            </a:r>
            <a:endParaRPr sz="1179" dirty="0">
              <a:latin typeface="Meiryo UI"/>
              <a:cs typeface="Meiryo UI"/>
            </a:endParaRPr>
          </a:p>
          <a:p>
            <a:pPr marL="4677370" marR="4607">
              <a:lnSpc>
                <a:spcPct val="147900"/>
              </a:lnSpc>
              <a:spcBef>
                <a:spcPts val="82"/>
              </a:spcBef>
            </a:pPr>
            <a:r>
              <a:rPr sz="1179" b="1" spc="-27" dirty="0">
                <a:latin typeface="Meiryo UI"/>
                <a:cs typeface="Meiryo UI"/>
              </a:rPr>
              <a:t>データセンター成⻑の加速機器効率向上の鈍化</a:t>
            </a:r>
            <a:r>
              <a:rPr sz="1179" b="1" spc="-45" dirty="0">
                <a:latin typeface="Meiryo UI"/>
                <a:cs typeface="Meiryo UI"/>
              </a:rPr>
              <a:t> </a:t>
            </a:r>
            <a:r>
              <a:rPr sz="1179" b="1" spc="-9" dirty="0">
                <a:latin typeface="Meiryo UI"/>
                <a:cs typeface="Meiryo UI"/>
              </a:rPr>
              <a:t>STEPS</a:t>
            </a:r>
            <a:endParaRPr sz="1179" dirty="0">
              <a:latin typeface="Meiryo UI"/>
              <a:cs typeface="Meiryo UI"/>
            </a:endParaRPr>
          </a:p>
          <a:p>
            <a:pPr marL="4677370">
              <a:spcBef>
                <a:spcPts val="739"/>
              </a:spcBef>
            </a:pPr>
            <a:r>
              <a:rPr sz="1179" b="1" spc="-18" dirty="0">
                <a:latin typeface="Meiryo UI"/>
                <a:cs typeface="Meiryo UI"/>
              </a:rPr>
              <a:t>EV</a:t>
            </a:r>
            <a:r>
              <a:rPr sz="1179" b="1" spc="-27" dirty="0">
                <a:latin typeface="Meiryo UI"/>
                <a:cs typeface="Meiryo UI"/>
              </a:rPr>
              <a:t>成⻑の鈍化</a:t>
            </a:r>
            <a:endParaRPr sz="1179" dirty="0">
              <a:latin typeface="Meiryo UI"/>
              <a:cs typeface="Meiryo UI"/>
            </a:endParaRPr>
          </a:p>
          <a:p>
            <a:pPr marL="4677370" marR="4607">
              <a:lnSpc>
                <a:spcPct val="153100"/>
              </a:lnSpc>
            </a:pPr>
            <a:r>
              <a:rPr sz="1179" b="1" spc="-27" dirty="0">
                <a:latin typeface="Meiryo UI"/>
                <a:cs typeface="Meiryo UI"/>
              </a:rPr>
              <a:t>データセンター成⻑の鈍化</a:t>
            </a:r>
            <a:r>
              <a:rPr sz="1179" b="1" spc="-23" dirty="0">
                <a:latin typeface="Meiryo UI"/>
                <a:cs typeface="Meiryo UI"/>
              </a:rPr>
              <a:t>機器効率向上</a:t>
            </a:r>
            <a:endParaRPr sz="1179" dirty="0">
              <a:latin typeface="Meiryo UI"/>
              <a:cs typeface="Meiryo UI"/>
            </a:endParaRPr>
          </a:p>
        </p:txBody>
      </p:sp>
      <p:sp>
        <p:nvSpPr>
          <p:cNvPr id="13" name="object 13"/>
          <p:cNvSpPr/>
          <p:nvPr/>
        </p:nvSpPr>
        <p:spPr>
          <a:xfrm>
            <a:off x="7871260" y="4228812"/>
            <a:ext cx="105950" cy="105950"/>
          </a:xfrm>
          <a:custGeom>
            <a:avLst/>
            <a:gdLst/>
            <a:ahLst/>
            <a:cxnLst/>
            <a:rect l="l" t="t" r="r" b="b"/>
            <a:pathLst>
              <a:path w="116840" h="116839">
                <a:moveTo>
                  <a:pt x="0" y="116586"/>
                </a:moveTo>
                <a:lnTo>
                  <a:pt x="0" y="0"/>
                </a:lnTo>
                <a:lnTo>
                  <a:pt x="116585" y="0"/>
                </a:lnTo>
                <a:lnTo>
                  <a:pt x="116585" y="116586"/>
                </a:lnTo>
                <a:lnTo>
                  <a:pt x="0" y="116586"/>
                </a:lnTo>
                <a:close/>
              </a:path>
            </a:pathLst>
          </a:custGeom>
          <a:ln w="10274">
            <a:solidFill>
              <a:srgbClr val="CACACA"/>
            </a:solidFill>
          </a:ln>
        </p:spPr>
        <p:txBody>
          <a:bodyPr wrap="square" lIns="0" tIns="0" rIns="0" bIns="0" rtlCol="0"/>
          <a:lstStyle/>
          <a:p>
            <a:endParaRPr sz="1632"/>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20242CDF-4223-0ADD-36B4-593726B08161}"/>
              </a:ext>
            </a:extLst>
          </p:cNvPr>
          <p:cNvSpPr/>
          <p:nvPr/>
        </p:nvSpPr>
        <p:spPr>
          <a:xfrm>
            <a:off x="0" y="0"/>
            <a:ext cx="12192000"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フリーフォーム: 図形 1">
            <a:extLst>
              <a:ext uri="{FF2B5EF4-FFF2-40B4-BE49-F238E27FC236}">
                <a16:creationId xmlns:a16="http://schemas.microsoft.com/office/drawing/2014/main" id="{A208B6F3-EB14-C86A-0C05-D6CF6062ADF8}"/>
              </a:ext>
            </a:extLst>
          </p:cNvPr>
          <p:cNvSpPr/>
          <p:nvPr/>
        </p:nvSpPr>
        <p:spPr>
          <a:xfrm>
            <a:off x="1099124" y="3879272"/>
            <a:ext cx="11074403" cy="2503055"/>
          </a:xfrm>
          <a:custGeom>
            <a:avLst/>
            <a:gdLst>
              <a:gd name="connsiteX0" fmla="*/ 0 w 10769600"/>
              <a:gd name="connsiteY0" fmla="*/ 2503055 h 2503055"/>
              <a:gd name="connsiteX1" fmla="*/ 2078182 w 10769600"/>
              <a:gd name="connsiteY1" fmla="*/ 1237673 h 2503055"/>
              <a:gd name="connsiteX2" fmla="*/ 10769600 w 10769600"/>
              <a:gd name="connsiteY2" fmla="*/ 0 h 2503055"/>
              <a:gd name="connsiteX3" fmla="*/ 10769600 w 10769600"/>
              <a:gd name="connsiteY3" fmla="*/ 0 h 2503055"/>
            </a:gdLst>
            <a:ahLst/>
            <a:cxnLst>
              <a:cxn ang="0">
                <a:pos x="connsiteX0" y="connsiteY0"/>
              </a:cxn>
              <a:cxn ang="0">
                <a:pos x="connsiteX1" y="connsiteY1"/>
              </a:cxn>
              <a:cxn ang="0">
                <a:pos x="connsiteX2" y="connsiteY2"/>
              </a:cxn>
              <a:cxn ang="0">
                <a:pos x="connsiteX3" y="connsiteY3"/>
              </a:cxn>
            </a:cxnLst>
            <a:rect l="l" t="t" r="r" b="b"/>
            <a:pathLst>
              <a:path w="10769600" h="2503055">
                <a:moveTo>
                  <a:pt x="0" y="2503055"/>
                </a:moveTo>
                <a:cubicBezTo>
                  <a:pt x="141624" y="2078952"/>
                  <a:pt x="283249" y="1654849"/>
                  <a:pt x="2078182" y="1237673"/>
                </a:cubicBezTo>
                <a:cubicBezTo>
                  <a:pt x="3873115" y="820497"/>
                  <a:pt x="10769600" y="0"/>
                  <a:pt x="10769600" y="0"/>
                </a:cubicBezTo>
                <a:lnTo>
                  <a:pt x="10769600" y="0"/>
                </a:lnTo>
              </a:path>
            </a:pathLst>
          </a:custGeom>
          <a:ln w="38100" cap="flat" cmpd="sng" algn="ctr">
            <a:solidFill>
              <a:schemeClr val="accent4">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9BF230D-1A3B-2EC6-F623-DC5BBB8C051F}"/>
              </a:ext>
            </a:extLst>
          </p:cNvPr>
          <p:cNvSpPr txBox="1"/>
          <p:nvPr/>
        </p:nvSpPr>
        <p:spPr>
          <a:xfrm>
            <a:off x="0" y="101989"/>
            <a:ext cx="12192000" cy="584775"/>
          </a:xfrm>
          <a:prstGeom prst="rect">
            <a:avLst/>
          </a:prstGeom>
          <a:noFill/>
        </p:spPr>
        <p:txBody>
          <a:bodyPr wrap="square" rtlCol="0">
            <a:spAutoFit/>
          </a:bodyPr>
          <a:lstStyle/>
          <a:p>
            <a:pPr algn="ctr"/>
            <a:r>
              <a:rPr kumimoji="1" lang="ja-JP" altLang="en-US" sz="3200" dirty="0">
                <a:solidFill>
                  <a:schemeClr val="bg1"/>
                </a:solidFill>
                <a:latin typeface="BIZ UDPゴシック" panose="020B0400000000000000" pitchFamily="50" charset="-128"/>
                <a:ea typeface="BIZ UDPゴシック" panose="020B0400000000000000" pitchFamily="50" charset="-128"/>
              </a:rPr>
              <a:t>ハード＠シリコンからソフト＠ゲルへ？</a:t>
            </a:r>
          </a:p>
        </p:txBody>
      </p:sp>
      <p:cxnSp>
        <p:nvCxnSpPr>
          <p:cNvPr id="6" name="直線矢印コネクタ 5">
            <a:extLst>
              <a:ext uri="{FF2B5EF4-FFF2-40B4-BE49-F238E27FC236}">
                <a16:creationId xmlns:a16="http://schemas.microsoft.com/office/drawing/2014/main" id="{E28444C9-4A3B-1242-0229-F36D5D207AE7}"/>
              </a:ext>
            </a:extLst>
          </p:cNvPr>
          <p:cNvCxnSpPr>
            <a:cxnSpLocks/>
          </p:cNvCxnSpPr>
          <p:nvPr/>
        </p:nvCxnSpPr>
        <p:spPr>
          <a:xfrm flipV="1">
            <a:off x="0" y="6391564"/>
            <a:ext cx="12192000" cy="3694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52AFF83-85C5-E96B-93B7-98EC07B863F9}"/>
              </a:ext>
            </a:extLst>
          </p:cNvPr>
          <p:cNvCxnSpPr>
            <a:cxnSpLocks/>
          </p:cNvCxnSpPr>
          <p:nvPr/>
        </p:nvCxnSpPr>
        <p:spPr>
          <a:xfrm flipV="1">
            <a:off x="1071418" y="1108364"/>
            <a:ext cx="0" cy="574963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FDB4CDF-1A51-E5FB-D705-5FF440CB1F90}"/>
              </a:ext>
            </a:extLst>
          </p:cNvPr>
          <p:cNvCxnSpPr>
            <a:cxnSpLocks/>
            <a:stCxn id="20" idx="3"/>
          </p:cNvCxnSpPr>
          <p:nvPr/>
        </p:nvCxnSpPr>
        <p:spPr>
          <a:xfrm flipV="1">
            <a:off x="1099124" y="3057236"/>
            <a:ext cx="11092876" cy="92765"/>
          </a:xfrm>
          <a:prstGeom prst="line">
            <a:avLst/>
          </a:prstGeom>
          <a:ln w="76200">
            <a:solidFill>
              <a:srgbClr val="FFC000"/>
            </a:solidFill>
            <a:prstDash val="sysDot"/>
          </a:ln>
          <a:effectLst>
            <a:glow rad="228600">
              <a:schemeClr val="accent2">
                <a:satMod val="175000"/>
                <a:alpha val="40000"/>
              </a:schemeClr>
            </a:glow>
            <a:reflection blurRad="6350" stA="50000" endA="300" endPos="55500" dist="1016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3928EE4-4784-ED57-BC34-1865BD7B4655}"/>
              </a:ext>
            </a:extLst>
          </p:cNvPr>
          <p:cNvSpPr txBox="1"/>
          <p:nvPr/>
        </p:nvSpPr>
        <p:spPr>
          <a:xfrm>
            <a:off x="5504873" y="5551055"/>
            <a:ext cx="5384800" cy="584775"/>
          </a:xfrm>
          <a:prstGeom prst="rect">
            <a:avLst/>
          </a:prstGeom>
          <a:noFill/>
        </p:spPr>
        <p:txBody>
          <a:bodyPr wrap="square" rtlCol="0">
            <a:spAutoFit/>
          </a:bodyPr>
          <a:lstStyle/>
          <a:p>
            <a:pPr algn="ctr"/>
            <a:r>
              <a:rPr kumimoji="1" lang="ja-JP" altLang="en-US" sz="3200" dirty="0">
                <a:solidFill>
                  <a:schemeClr val="accent4">
                    <a:lumMod val="20000"/>
                    <a:lumOff val="80000"/>
                  </a:schemeClr>
                </a:solidFill>
                <a:latin typeface="BIZ UDPゴシック" panose="020B0400000000000000" pitchFamily="50" charset="-128"/>
                <a:ea typeface="BIZ UDPゴシック" panose="020B0400000000000000" pitchFamily="50" charset="-128"/>
              </a:rPr>
              <a:t>正解のある問題の世界</a:t>
            </a:r>
          </a:p>
        </p:txBody>
      </p:sp>
      <p:sp>
        <p:nvSpPr>
          <p:cNvPr id="10" name="テキスト ボックス 9">
            <a:extLst>
              <a:ext uri="{FF2B5EF4-FFF2-40B4-BE49-F238E27FC236}">
                <a16:creationId xmlns:a16="http://schemas.microsoft.com/office/drawing/2014/main" id="{A3544251-5EF9-A9F7-CD1D-29001D719E5B}"/>
              </a:ext>
            </a:extLst>
          </p:cNvPr>
          <p:cNvSpPr txBox="1"/>
          <p:nvPr/>
        </p:nvSpPr>
        <p:spPr>
          <a:xfrm>
            <a:off x="895927" y="1869797"/>
            <a:ext cx="5384800" cy="584775"/>
          </a:xfrm>
          <a:prstGeom prst="rect">
            <a:avLst/>
          </a:prstGeom>
          <a:noFill/>
        </p:spPr>
        <p:txBody>
          <a:bodyPr wrap="square" rtlCol="0">
            <a:spAutoFit/>
          </a:bodyPr>
          <a:lstStyle/>
          <a:p>
            <a:pPr algn="ctr"/>
            <a:r>
              <a:rPr kumimoji="1" lang="ja-JP" altLang="en-US" sz="3200" dirty="0">
                <a:solidFill>
                  <a:schemeClr val="accent2">
                    <a:lumMod val="60000"/>
                    <a:lumOff val="40000"/>
                  </a:schemeClr>
                </a:solidFill>
                <a:latin typeface="BIZ UDPゴシック" panose="020B0400000000000000" pitchFamily="50" charset="-128"/>
                <a:ea typeface="BIZ UDPゴシック" panose="020B0400000000000000" pitchFamily="50" charset="-128"/>
              </a:rPr>
              <a:t>正解のない問題の世界</a:t>
            </a:r>
          </a:p>
        </p:txBody>
      </p:sp>
      <p:sp>
        <p:nvSpPr>
          <p:cNvPr id="11" name="テキスト ボックス 10">
            <a:extLst>
              <a:ext uri="{FF2B5EF4-FFF2-40B4-BE49-F238E27FC236}">
                <a16:creationId xmlns:a16="http://schemas.microsoft.com/office/drawing/2014/main" id="{E30A3B72-FC98-E800-2DE2-AADCD86E60DE}"/>
              </a:ext>
            </a:extLst>
          </p:cNvPr>
          <p:cNvSpPr txBox="1"/>
          <p:nvPr/>
        </p:nvSpPr>
        <p:spPr>
          <a:xfrm>
            <a:off x="477437" y="807905"/>
            <a:ext cx="1256146" cy="276999"/>
          </a:xfrm>
          <a:prstGeom prst="rect">
            <a:avLst/>
          </a:prstGeom>
          <a:noFill/>
        </p:spPr>
        <p:txBody>
          <a:bodyPr wrap="square" rtlCol="0">
            <a:spAutoFit/>
          </a:bodyPr>
          <a:lstStyle/>
          <a:p>
            <a:pPr algn="ctr"/>
            <a:r>
              <a:rPr kumimoji="1" lang="ja-JP" altLang="en-US" sz="1200" dirty="0">
                <a:solidFill>
                  <a:schemeClr val="bg1"/>
                </a:solidFill>
                <a:latin typeface="BIZ UDPゴシック" panose="020B0400000000000000" pitchFamily="50" charset="-128"/>
                <a:ea typeface="BIZ UDPゴシック" panose="020B0400000000000000" pitchFamily="50" charset="-128"/>
              </a:rPr>
              <a:t>知的生産性</a:t>
            </a:r>
          </a:p>
        </p:txBody>
      </p:sp>
      <p:sp>
        <p:nvSpPr>
          <p:cNvPr id="12" name="テキスト ボックス 11">
            <a:extLst>
              <a:ext uri="{FF2B5EF4-FFF2-40B4-BE49-F238E27FC236}">
                <a16:creationId xmlns:a16="http://schemas.microsoft.com/office/drawing/2014/main" id="{81B5BC4B-E40B-FB69-4848-90495B5ACD7A}"/>
              </a:ext>
            </a:extLst>
          </p:cNvPr>
          <p:cNvSpPr txBox="1"/>
          <p:nvPr/>
        </p:nvSpPr>
        <p:spPr>
          <a:xfrm>
            <a:off x="11037452" y="6518701"/>
            <a:ext cx="1256146" cy="276999"/>
          </a:xfrm>
          <a:prstGeom prst="rect">
            <a:avLst/>
          </a:prstGeom>
          <a:noFill/>
        </p:spPr>
        <p:txBody>
          <a:bodyPr wrap="square" rtlCol="0">
            <a:spAutoFit/>
          </a:bodyPr>
          <a:lstStyle/>
          <a:p>
            <a:pPr algn="ctr"/>
            <a:r>
              <a:rPr lang="ja-JP" altLang="en-US" sz="1200" dirty="0">
                <a:solidFill>
                  <a:schemeClr val="bg1"/>
                </a:solidFill>
                <a:latin typeface="BIZ UDPゴシック" panose="020B0400000000000000" pitchFamily="50" charset="-128"/>
                <a:ea typeface="BIZ UDPゴシック" panose="020B0400000000000000" pitchFamily="50" charset="-128"/>
              </a:rPr>
              <a:t>パラメータ数</a:t>
            </a:r>
            <a:endParaRPr kumimoji="1" lang="ja-JP" altLang="en-US" sz="1200" dirty="0">
              <a:solidFill>
                <a:schemeClr val="bg1"/>
              </a:solidFill>
              <a:latin typeface="BIZ UDPゴシック" panose="020B0400000000000000" pitchFamily="50" charset="-128"/>
              <a:ea typeface="BIZ UDPゴシック" panose="020B0400000000000000" pitchFamily="50" charset="-128"/>
            </a:endParaRPr>
          </a:p>
        </p:txBody>
      </p:sp>
      <p:pic>
        <p:nvPicPr>
          <p:cNvPr id="13" name="Picture 2" descr="勉強のイラスト「テスト勉強・男の子」">
            <a:extLst>
              <a:ext uri="{FF2B5EF4-FFF2-40B4-BE49-F238E27FC236}">
                <a16:creationId xmlns:a16="http://schemas.microsoft.com/office/drawing/2014/main" id="{DDE30EE1-B94A-D068-FF50-472034493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415" y="4061274"/>
            <a:ext cx="1487604" cy="16082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勉強しすぎの子供のイラスト（男性）">
            <a:extLst>
              <a:ext uri="{FF2B5EF4-FFF2-40B4-BE49-F238E27FC236}">
                <a16:creationId xmlns:a16="http://schemas.microsoft.com/office/drawing/2014/main" id="{A408C249-3D8B-CA13-1883-5B2FFD7C4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6334" y="3302323"/>
            <a:ext cx="1651928" cy="18053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机で勉強をする生徒のイラスト（男子）">
            <a:extLst>
              <a:ext uri="{FF2B5EF4-FFF2-40B4-BE49-F238E27FC236}">
                <a16:creationId xmlns:a16="http://schemas.microsoft.com/office/drawing/2014/main" id="{6560DE84-923D-DF0F-3A1D-1FA73C728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218" y="3742051"/>
            <a:ext cx="1562507" cy="15625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勉強が分からない男の子のイラスト">
            <a:extLst>
              <a:ext uri="{FF2B5EF4-FFF2-40B4-BE49-F238E27FC236}">
                <a16:creationId xmlns:a16="http://schemas.microsoft.com/office/drawing/2014/main" id="{F8508B73-2B1B-B1FC-B02B-6ED4C21FE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929" y="4600106"/>
            <a:ext cx="1544781" cy="15447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研究に成功した人のイラスト">
            <a:extLst>
              <a:ext uri="{FF2B5EF4-FFF2-40B4-BE49-F238E27FC236}">
                <a16:creationId xmlns:a16="http://schemas.microsoft.com/office/drawing/2014/main" id="{74A3654D-474C-066E-A2E0-B7F26F9031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6690" y="1115289"/>
            <a:ext cx="1720273" cy="17202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好調な芸術家のイラスト（男性）">
            <a:extLst>
              <a:ext uri="{FF2B5EF4-FFF2-40B4-BE49-F238E27FC236}">
                <a16:creationId xmlns:a16="http://schemas.microsoft.com/office/drawing/2014/main" id="{6ED79C05-1AB3-2CCA-DC65-FDE1D75903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64870" y="718059"/>
            <a:ext cx="1562504" cy="156250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売れっ子漫画家のイラスト">
            <a:extLst>
              <a:ext uri="{FF2B5EF4-FFF2-40B4-BE49-F238E27FC236}">
                <a16:creationId xmlns:a16="http://schemas.microsoft.com/office/drawing/2014/main" id="{702F8B05-CA2C-73E4-352A-DBA52DBFB9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2788" y="798538"/>
            <a:ext cx="2422919" cy="1720273"/>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D50B8775-86ED-022A-C3AD-6671F79D354C}"/>
              </a:ext>
            </a:extLst>
          </p:cNvPr>
          <p:cNvSpPr txBox="1"/>
          <p:nvPr/>
        </p:nvSpPr>
        <p:spPr>
          <a:xfrm>
            <a:off x="25583" y="3011501"/>
            <a:ext cx="1073541" cy="276999"/>
          </a:xfrm>
          <a:prstGeom prst="rect">
            <a:avLst/>
          </a:prstGeom>
          <a:noFill/>
        </p:spPr>
        <p:txBody>
          <a:bodyPr wrap="square" rtlCol="0">
            <a:spAutoFit/>
          </a:bodyPr>
          <a:lstStyle/>
          <a:p>
            <a:pPr algn="ctr"/>
            <a:r>
              <a:rPr kumimoji="1" lang="ja-JP" altLang="en-US" sz="1200" dirty="0">
                <a:solidFill>
                  <a:schemeClr val="bg1"/>
                </a:solidFill>
                <a:latin typeface="BIZ UDPゴシック" panose="020B0400000000000000" pitchFamily="50" charset="-128"/>
                <a:ea typeface="BIZ UDPゴシック" panose="020B0400000000000000" pitchFamily="50" charset="-128"/>
              </a:rPr>
              <a:t>創造性の壁</a:t>
            </a:r>
          </a:p>
        </p:txBody>
      </p:sp>
      <p:sp>
        <p:nvSpPr>
          <p:cNvPr id="21" name="テキスト ボックス 20">
            <a:extLst>
              <a:ext uri="{FF2B5EF4-FFF2-40B4-BE49-F238E27FC236}">
                <a16:creationId xmlns:a16="http://schemas.microsoft.com/office/drawing/2014/main" id="{30EAF830-C532-8A2A-836E-6AB7D6C60540}"/>
              </a:ext>
            </a:extLst>
          </p:cNvPr>
          <p:cNvSpPr txBox="1"/>
          <p:nvPr/>
        </p:nvSpPr>
        <p:spPr>
          <a:xfrm>
            <a:off x="1105510" y="6562858"/>
            <a:ext cx="9571726" cy="261610"/>
          </a:xfrm>
          <a:prstGeom prst="rect">
            <a:avLst/>
          </a:prstGeom>
          <a:noFill/>
        </p:spPr>
        <p:txBody>
          <a:bodyPr wrap="square" rtlCol="0">
            <a:spAutoFit/>
          </a:bodyPr>
          <a:lstStyle/>
          <a:p>
            <a:r>
              <a:rPr kumimoji="1" lang="ja-JP" altLang="en-US" sz="1100" dirty="0">
                <a:solidFill>
                  <a:schemeClr val="bg1"/>
                </a:solidFill>
                <a:latin typeface="BIZ UDPゴシック" panose="020B0400000000000000" pitchFamily="50" charset="-128"/>
                <a:ea typeface="BIZ UDPゴシック" panose="020B0400000000000000" pitchFamily="50" charset="-128"/>
              </a:rPr>
              <a:t>（出典）「</a:t>
            </a:r>
            <a:r>
              <a:rPr kumimoji="1" lang="en-US" altLang="ja-JP" sz="1100" dirty="0">
                <a:solidFill>
                  <a:schemeClr val="bg1"/>
                </a:solidFill>
                <a:latin typeface="BIZ UDPゴシック" panose="020B0400000000000000" pitchFamily="50" charset="-128"/>
                <a:ea typeface="BIZ UDPゴシック" panose="020B0400000000000000" pitchFamily="50" charset="-128"/>
              </a:rPr>
              <a:t>Scaling Law</a:t>
            </a:r>
            <a:r>
              <a:rPr kumimoji="1" lang="ja-JP" altLang="en-US" sz="1100" dirty="0">
                <a:solidFill>
                  <a:schemeClr val="bg1"/>
                </a:solidFill>
                <a:latin typeface="BIZ UDPゴシック" panose="020B0400000000000000" pitchFamily="50" charset="-128"/>
                <a:ea typeface="BIZ UDPゴシック" panose="020B0400000000000000" pitchFamily="50" charset="-128"/>
              </a:rPr>
              <a:t>の限界」 清水亮 </a:t>
            </a:r>
            <a:r>
              <a:rPr kumimoji="1" lang="en-US" altLang="ja-JP" sz="1100" dirty="0">
                <a:solidFill>
                  <a:schemeClr val="bg1"/>
                </a:solidFill>
                <a:latin typeface="BIZ UDPゴシック" panose="020B0400000000000000" pitchFamily="50" charset="-128"/>
                <a:ea typeface="BIZ UDPゴシック" panose="020B0400000000000000" pitchFamily="50" charset="-128"/>
              </a:rPr>
              <a:t>(※</a:t>
            </a:r>
            <a:r>
              <a:rPr kumimoji="1" lang="ja-JP" altLang="en-US" sz="1100" dirty="0">
                <a:solidFill>
                  <a:schemeClr val="bg1"/>
                </a:solidFill>
                <a:latin typeface="BIZ UDPゴシック" panose="020B0400000000000000" pitchFamily="50" charset="-128"/>
                <a:ea typeface="BIZ UDPゴシック" panose="020B0400000000000000" pitchFamily="50" charset="-128"/>
              </a:rPr>
              <a:t>図表のキャラクタは 「いらすとや」（</a:t>
            </a:r>
            <a:r>
              <a:rPr lang="en-US" altLang="ja-JP" sz="1100" dirty="0">
                <a:solidFill>
                  <a:schemeClr val="bg1"/>
                </a:solidFill>
                <a:latin typeface="BIZ UDPゴシック" panose="020B0400000000000000" pitchFamily="50" charset="-128"/>
                <a:ea typeface="BIZ UDPゴシック" panose="020B0400000000000000" pitchFamily="50" charset="-128"/>
                <a:hlinkClick r:id="rId9">
                  <a:extLst>
                    <a:ext uri="{A12FA001-AC4F-418D-AE19-62706E023703}">
                      <ahyp:hlinkClr xmlns:ahyp="http://schemas.microsoft.com/office/drawing/2018/hyperlinkcolor" val="tx"/>
                    </a:ext>
                  </a:extLst>
                </a:hlinkClick>
              </a:rPr>
              <a:t>irasutoya.com</a:t>
            </a:r>
            <a:r>
              <a:rPr lang="ja-JP" altLang="en-US" sz="1100" dirty="0">
                <a:solidFill>
                  <a:schemeClr val="bg1"/>
                </a:solidFill>
                <a:latin typeface="BIZ UDPゴシック" panose="020B0400000000000000" pitchFamily="50" charset="-128"/>
                <a:ea typeface="BIZ UDPゴシック" panose="020B0400000000000000" pitchFamily="50" charset="-128"/>
              </a:rPr>
              <a:t>）を利用）</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22" name="テキスト ボックス 21">
            <a:extLst>
              <a:ext uri="{FF2B5EF4-FFF2-40B4-BE49-F238E27FC236}">
                <a16:creationId xmlns:a16="http://schemas.microsoft.com/office/drawing/2014/main" id="{DAF1DEF7-8021-4626-2E50-117DB2EBEAEB}"/>
              </a:ext>
            </a:extLst>
          </p:cNvPr>
          <p:cNvSpPr txBox="1"/>
          <p:nvPr/>
        </p:nvSpPr>
        <p:spPr>
          <a:xfrm>
            <a:off x="1534156" y="6094785"/>
            <a:ext cx="725053" cy="276999"/>
          </a:xfrm>
          <a:prstGeom prst="rect">
            <a:avLst/>
          </a:prstGeom>
          <a:noFill/>
        </p:spPr>
        <p:txBody>
          <a:bodyPr wrap="square" rtlCol="0">
            <a:spAutoFit/>
          </a:bodyPr>
          <a:lstStyle/>
          <a:p>
            <a:pPr algn="ctr"/>
            <a:r>
              <a:rPr kumimoji="1" lang="en-US" altLang="ja-JP" sz="1200" dirty="0">
                <a:solidFill>
                  <a:schemeClr val="bg1"/>
                </a:solidFill>
                <a:latin typeface="BIZ UDPゴシック" panose="020B0400000000000000" pitchFamily="50" charset="-128"/>
                <a:ea typeface="BIZ UDPゴシック" panose="020B0400000000000000" pitchFamily="50" charset="-128"/>
              </a:rPr>
              <a:t>LSTM</a:t>
            </a:r>
            <a:endParaRPr kumimoji="1" lang="ja-JP" altLang="en-US" sz="1200" dirty="0">
              <a:solidFill>
                <a:schemeClr val="bg1"/>
              </a:solidFill>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4344B302-6F8C-554D-3385-40DE3FDD86CC}"/>
              </a:ext>
            </a:extLst>
          </p:cNvPr>
          <p:cNvSpPr txBox="1"/>
          <p:nvPr/>
        </p:nvSpPr>
        <p:spPr>
          <a:xfrm>
            <a:off x="3142214" y="5600822"/>
            <a:ext cx="725053" cy="276999"/>
          </a:xfrm>
          <a:prstGeom prst="rect">
            <a:avLst/>
          </a:prstGeom>
          <a:noFill/>
        </p:spPr>
        <p:txBody>
          <a:bodyPr wrap="square" rtlCol="0">
            <a:spAutoFit/>
          </a:bodyPr>
          <a:lstStyle/>
          <a:p>
            <a:pPr algn="ctr"/>
            <a:r>
              <a:rPr kumimoji="1" lang="en-US" altLang="ja-JP" sz="1200" dirty="0">
                <a:solidFill>
                  <a:schemeClr val="bg1"/>
                </a:solidFill>
                <a:latin typeface="BIZ UDPゴシック" panose="020B0400000000000000" pitchFamily="50" charset="-128"/>
                <a:ea typeface="BIZ UDPゴシック" panose="020B0400000000000000" pitchFamily="50" charset="-128"/>
              </a:rPr>
              <a:t>GPT-2</a:t>
            </a:r>
            <a:endParaRPr kumimoji="1" lang="ja-JP" altLang="en-US" sz="1200" dirty="0">
              <a:solidFill>
                <a:schemeClr val="bg1"/>
              </a:solidFill>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1C238044-FC57-DB13-13BA-044063459D49}"/>
              </a:ext>
            </a:extLst>
          </p:cNvPr>
          <p:cNvSpPr txBox="1"/>
          <p:nvPr/>
        </p:nvSpPr>
        <p:spPr>
          <a:xfrm>
            <a:off x="4944691" y="5205445"/>
            <a:ext cx="725053" cy="276999"/>
          </a:xfrm>
          <a:prstGeom prst="rect">
            <a:avLst/>
          </a:prstGeom>
          <a:noFill/>
        </p:spPr>
        <p:txBody>
          <a:bodyPr wrap="square" rtlCol="0">
            <a:spAutoFit/>
          </a:bodyPr>
          <a:lstStyle/>
          <a:p>
            <a:pPr algn="ctr"/>
            <a:r>
              <a:rPr kumimoji="1" lang="en-US" altLang="ja-JP" sz="1200" dirty="0">
                <a:solidFill>
                  <a:schemeClr val="bg1"/>
                </a:solidFill>
                <a:latin typeface="BIZ UDPゴシック" panose="020B0400000000000000" pitchFamily="50" charset="-128"/>
                <a:ea typeface="BIZ UDPゴシック" panose="020B0400000000000000" pitchFamily="50" charset="-128"/>
              </a:rPr>
              <a:t>GPT-</a:t>
            </a:r>
            <a:r>
              <a:rPr kumimoji="1" lang="ja-JP" altLang="en-US" sz="1200" dirty="0">
                <a:solidFill>
                  <a:schemeClr val="bg1"/>
                </a:solidFill>
                <a:latin typeface="BIZ UDPゴシック" panose="020B0400000000000000" pitchFamily="50" charset="-128"/>
                <a:ea typeface="BIZ UDPゴシック" panose="020B0400000000000000" pitchFamily="50" charset="-128"/>
              </a:rPr>
              <a:t>３</a:t>
            </a:r>
          </a:p>
        </p:txBody>
      </p:sp>
      <p:sp>
        <p:nvSpPr>
          <p:cNvPr id="25" name="テキスト ボックス 24">
            <a:extLst>
              <a:ext uri="{FF2B5EF4-FFF2-40B4-BE49-F238E27FC236}">
                <a16:creationId xmlns:a16="http://schemas.microsoft.com/office/drawing/2014/main" id="{49058C16-9F7A-E4F4-8537-3122AF34F982}"/>
              </a:ext>
            </a:extLst>
          </p:cNvPr>
          <p:cNvSpPr txBox="1"/>
          <p:nvPr/>
        </p:nvSpPr>
        <p:spPr>
          <a:xfrm>
            <a:off x="10783595" y="4995921"/>
            <a:ext cx="974296" cy="276999"/>
          </a:xfrm>
          <a:prstGeom prst="rect">
            <a:avLst/>
          </a:prstGeom>
          <a:noFill/>
        </p:spPr>
        <p:txBody>
          <a:bodyPr wrap="square" rtlCol="0">
            <a:spAutoFit/>
          </a:bodyPr>
          <a:lstStyle/>
          <a:p>
            <a:pPr algn="ctr"/>
            <a:r>
              <a:rPr kumimoji="1" lang="en-US" altLang="ja-JP" sz="1200" dirty="0">
                <a:solidFill>
                  <a:schemeClr val="bg1"/>
                </a:solidFill>
                <a:latin typeface="BIZ UDPゴシック" panose="020B0400000000000000" pitchFamily="50" charset="-128"/>
                <a:ea typeface="BIZ UDPゴシック" panose="020B0400000000000000" pitchFamily="50" charset="-128"/>
              </a:rPr>
              <a:t>GPT-</a:t>
            </a:r>
            <a:r>
              <a:rPr lang="ja-JP" altLang="en-US" sz="1200" dirty="0">
                <a:solidFill>
                  <a:schemeClr val="bg1"/>
                </a:solidFill>
                <a:latin typeface="BIZ UDPゴシック" panose="020B0400000000000000" pitchFamily="50" charset="-128"/>
                <a:ea typeface="BIZ UDPゴシック" panose="020B0400000000000000" pitchFamily="50" charset="-128"/>
              </a:rPr>
              <a:t>？</a:t>
            </a:r>
            <a:endParaRPr kumimoji="1" lang="ja-JP" altLang="en-US" sz="12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9409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jhughes3\Pictures\Brain\bluebrain.jpg">
            <a:extLst>
              <a:ext uri="{FF2B5EF4-FFF2-40B4-BE49-F238E27FC236}">
                <a16:creationId xmlns:a16="http://schemas.microsoft.com/office/drawing/2014/main" id="{6EFBD49D-CDB4-476A-91EC-90FF6D5BB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36"/>
            <a:ext cx="12192000" cy="685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DCE182A4-4D64-EF64-6442-0AEC75913E72}"/>
              </a:ext>
            </a:extLst>
          </p:cNvPr>
          <p:cNvSpPr txBox="1"/>
          <p:nvPr/>
        </p:nvSpPr>
        <p:spPr>
          <a:xfrm>
            <a:off x="589659" y="538385"/>
            <a:ext cx="2956845" cy="646331"/>
          </a:xfrm>
          <a:prstGeom prst="rect">
            <a:avLst/>
          </a:prstGeom>
          <a:noFill/>
        </p:spPr>
        <p:txBody>
          <a:bodyPr wrap="square" rtlCol="0">
            <a:spAutoFit/>
          </a:bodyPr>
          <a:lstStyle/>
          <a:p>
            <a:pPr algn="ctr"/>
            <a:r>
              <a:rPr kumimoji="1" lang="ja-JP" altLang="en-US" sz="3600" dirty="0">
                <a:solidFill>
                  <a:schemeClr val="bg1"/>
                </a:solidFill>
                <a:latin typeface="BIZ UDPゴシック" panose="020B0400000000000000" pitchFamily="50" charset="-128"/>
                <a:ea typeface="BIZ UDPゴシック" panose="020B0400000000000000" pitchFamily="50" charset="-128"/>
              </a:rPr>
              <a:t>脳もゲル</a:t>
            </a:r>
            <a:r>
              <a:rPr kumimoji="1" lang="ja-JP" altLang="en-US" sz="1050" dirty="0">
                <a:solidFill>
                  <a:schemeClr val="bg1"/>
                </a:solidFill>
                <a:latin typeface="BIZ UDPゴシック" panose="020B0400000000000000" pitchFamily="50" charset="-128"/>
                <a:ea typeface="BIZ UDPゴシック" panose="020B0400000000000000" pitchFamily="50" charset="-128"/>
              </a:rPr>
              <a:t>？</a:t>
            </a:r>
            <a:endParaRPr kumimoji="1" lang="ja-JP" altLang="en-US" sz="36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1628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6A00787-507A-9F20-3756-DFE380DBBF9D}"/>
              </a:ext>
            </a:extLst>
          </p:cNvPr>
          <p:cNvPicPr>
            <a:picLocks noChangeAspect="1"/>
          </p:cNvPicPr>
          <p:nvPr/>
        </p:nvPicPr>
        <p:blipFill>
          <a:blip r:embed="rId2"/>
          <a:stretch>
            <a:fillRect/>
          </a:stretch>
        </p:blipFill>
        <p:spPr>
          <a:xfrm>
            <a:off x="0" y="837488"/>
            <a:ext cx="12192000" cy="4810014"/>
          </a:xfrm>
          <a:prstGeom prst="rect">
            <a:avLst/>
          </a:prstGeom>
        </p:spPr>
      </p:pic>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テキスト ボックス 1">
            <a:extLst>
              <a:ext uri="{FF2B5EF4-FFF2-40B4-BE49-F238E27FC236}">
                <a16:creationId xmlns:a16="http://schemas.microsoft.com/office/drawing/2014/main" id="{47692B1E-D7ED-E2B5-10A2-3603A001BD74}"/>
              </a:ext>
            </a:extLst>
          </p:cNvPr>
          <p:cNvSpPr txBox="1"/>
          <p:nvPr/>
        </p:nvSpPr>
        <p:spPr>
          <a:xfrm>
            <a:off x="0" y="-22407"/>
            <a:ext cx="12192000" cy="1446550"/>
          </a:xfrm>
          <a:prstGeom prst="rect">
            <a:avLst/>
          </a:prstGeom>
          <a:noFill/>
        </p:spPr>
        <p:txBody>
          <a:bodyPr wrap="square" rtlCol="0">
            <a:spAutoFit/>
          </a:bodyPr>
          <a:lstStyle/>
          <a:p>
            <a:pPr algn="ctr"/>
            <a:r>
              <a:rPr lang="ja-JP" altLang="en-US" sz="8800" dirty="0">
                <a:solidFill>
                  <a:schemeClr val="accent2">
                    <a:lumMod val="60000"/>
                    <a:lumOff val="40000"/>
                  </a:schemeClr>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有難う御座いました</a:t>
            </a:r>
            <a:endParaRPr kumimoji="1" lang="ja-JP" altLang="en-US" sz="59500" dirty="0">
              <a:solidFill>
                <a:schemeClr val="accent2">
                  <a:lumMod val="60000"/>
                  <a:lumOff val="40000"/>
                </a:schemeClr>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2990882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0281B0F-05C9-AD5C-A7EF-EF83BE93B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2" y="650149"/>
            <a:ext cx="7003260" cy="3939333"/>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D490F87-FAA6-9DA0-7E7F-16E630084496}"/>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ゲーミング・ゲル</a:t>
            </a:r>
          </a:p>
        </p:txBody>
      </p:sp>
      <p:sp>
        <p:nvSpPr>
          <p:cNvPr id="9" name="テキスト ボックス 8">
            <a:extLst>
              <a:ext uri="{FF2B5EF4-FFF2-40B4-BE49-F238E27FC236}">
                <a16:creationId xmlns:a16="http://schemas.microsoft.com/office/drawing/2014/main" id="{35A8C236-B4E2-0442-F425-5FD5E1ED76FD}"/>
              </a:ext>
            </a:extLst>
          </p:cNvPr>
          <p:cNvSpPr txBox="1"/>
          <p:nvPr/>
        </p:nvSpPr>
        <p:spPr>
          <a:xfrm>
            <a:off x="141269" y="4757534"/>
            <a:ext cx="11909461" cy="2031325"/>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このハイドロゲルは「</a:t>
            </a:r>
            <a:r>
              <a:rPr lang="ja-JP" altLang="en-US" b="1" dirty="0">
                <a:latin typeface="BIZ UDPゴシック" panose="020B0400000000000000" pitchFamily="50" charset="-128"/>
                <a:ea typeface="BIZ UDPゴシック" panose="020B0400000000000000" pitchFamily="50" charset="-128"/>
              </a:rPr>
              <a:t>電気活性高分子（</a:t>
            </a:r>
            <a:r>
              <a:rPr lang="en-US" altLang="ja-JP" b="1" dirty="0">
                <a:latin typeface="BIZ UDPゴシック" panose="020B0400000000000000" pitchFamily="50" charset="-128"/>
                <a:ea typeface="BIZ UDPゴシック" panose="020B0400000000000000" pitchFamily="50" charset="-128"/>
              </a:rPr>
              <a:t>EAP</a:t>
            </a:r>
            <a:r>
              <a:rPr lang="ja-JP" altLang="en-US" b="1" dirty="0">
                <a:latin typeface="BIZ UDPゴシック" panose="020B0400000000000000" pitchFamily="50" charset="-128"/>
                <a:ea typeface="BIZ UDPゴシック" panose="020B0400000000000000" pitchFamily="50" charset="-128"/>
              </a:rPr>
              <a:t>）</a:t>
            </a:r>
            <a:r>
              <a:rPr lang="ja-JP" altLang="en-US" dirty="0">
                <a:latin typeface="BIZ UDPゴシック" panose="020B0400000000000000" pitchFamily="50" charset="-128"/>
                <a:ea typeface="BIZ UDPゴシック" panose="020B0400000000000000" pitchFamily="50" charset="-128"/>
              </a:rPr>
              <a:t>」で電気信号に反応する高分子のこと。</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電流が流れると内部に含まれた「イオン」（電荷を持つ粒子）が移動し、それによって形状や大きさが変わるという性質がある。こうした性質をうまく利用することで、人工筋肉として機能させることができる。例えば、今回の研究を率いたレディング大学の林 叔克氏らは以前、ハイドロゲルを心臓のペースメーカーと組み合わせ、本物の心臓のように収縮と拡張させる実験を行なっている。だが、この研究を進めるうちに面白いことがわかった。そのハイドロゲルがなんと「記憶」があるらしき振る舞いを示した。ハイドロゲルに記憶を刻みつけるには、繰り返し圧縮してやればいい。こうすると、ペースメーカーを停止させても、そのリズムに合わせて振動してくれる。</a:t>
            </a:r>
          </a:p>
        </p:txBody>
      </p:sp>
      <p:pic>
        <p:nvPicPr>
          <p:cNvPr id="10" name="Picture 4">
            <a:extLst>
              <a:ext uri="{FF2B5EF4-FFF2-40B4-BE49-F238E27FC236}">
                <a16:creationId xmlns:a16="http://schemas.microsoft.com/office/drawing/2014/main" id="{D557A7B6-62D4-E4FE-87C4-C5B6E793E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1080" y="1731982"/>
            <a:ext cx="4819650"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D1BC3A07-9912-6180-4283-A6E3923FFD4C}"/>
              </a:ext>
            </a:extLst>
          </p:cNvPr>
          <p:cNvSpPr txBox="1"/>
          <p:nvPr/>
        </p:nvSpPr>
        <p:spPr>
          <a:xfrm>
            <a:off x="7231080" y="783874"/>
            <a:ext cx="4593265" cy="646331"/>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電気的な刺激でボールの位置を伝え、イオンの流れでパドルを操作できるようにした。</a:t>
            </a:r>
          </a:p>
        </p:txBody>
      </p:sp>
    </p:spTree>
    <p:extLst>
      <p:ext uri="{BB962C8B-B14F-4D97-AF65-F5344CB8AC3E}">
        <p14:creationId xmlns:p14="http://schemas.microsoft.com/office/powerpoint/2010/main" val="269090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ゲーミング・ゲル</a:t>
            </a:r>
          </a:p>
        </p:txBody>
      </p:sp>
      <p:pic>
        <p:nvPicPr>
          <p:cNvPr id="4" name="図 3">
            <a:extLst>
              <a:ext uri="{FF2B5EF4-FFF2-40B4-BE49-F238E27FC236}">
                <a16:creationId xmlns:a16="http://schemas.microsoft.com/office/drawing/2014/main" id="{06FBA957-8214-C2CF-532A-BF6700D982C3}"/>
              </a:ext>
            </a:extLst>
          </p:cNvPr>
          <p:cNvPicPr>
            <a:picLocks noChangeAspect="1"/>
          </p:cNvPicPr>
          <p:nvPr/>
        </p:nvPicPr>
        <p:blipFill>
          <a:blip r:embed="rId2"/>
          <a:stretch>
            <a:fillRect/>
          </a:stretch>
        </p:blipFill>
        <p:spPr>
          <a:xfrm>
            <a:off x="111096" y="659474"/>
            <a:ext cx="5910988" cy="5910988"/>
          </a:xfrm>
          <a:prstGeom prst="rect">
            <a:avLst/>
          </a:prstGeom>
        </p:spPr>
      </p:pic>
      <p:pic>
        <p:nvPicPr>
          <p:cNvPr id="5124" name="Picture 4">
            <a:extLst>
              <a:ext uri="{FF2B5EF4-FFF2-40B4-BE49-F238E27FC236}">
                <a16:creationId xmlns:a16="http://schemas.microsoft.com/office/drawing/2014/main" id="{8E8FD198-0C77-C6A7-E3CB-7E8B896F3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978" y="567983"/>
            <a:ext cx="481965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584436D-B179-4F49-C042-50E6FE4FA16D}"/>
              </a:ext>
            </a:extLst>
          </p:cNvPr>
          <p:cNvSpPr txBox="1"/>
          <p:nvPr/>
        </p:nvSpPr>
        <p:spPr>
          <a:xfrm>
            <a:off x="0" y="6656348"/>
            <a:ext cx="12192000" cy="230832"/>
          </a:xfrm>
          <a:prstGeom prst="rect">
            <a:avLst/>
          </a:prstGeom>
          <a:noFill/>
        </p:spPr>
        <p:txBody>
          <a:bodyPr wrap="square">
            <a:spAutoFit/>
          </a:bodyPr>
          <a:lstStyle/>
          <a:p>
            <a:pPr algn="ctr"/>
            <a:r>
              <a:rPr lang="en-US" altLang="ja-JP" sz="900" dirty="0">
                <a:latin typeface="Cooper Black" panose="0208090404030B020404" pitchFamily="18" charset="0"/>
                <a:ea typeface="BIZ UDPゴシック" panose="020B0400000000000000" pitchFamily="50" charset="-128"/>
              </a:rPr>
              <a:t>https://www.cell.com/cell-reports-physical-science/fulltext/S2666-3864(24)00436-3?_returnURL=https%3A%2F%2Flinkinghub.elsevier.com%2Fretrieve%2Fpii%2FS2666386424004363%3Fshowall%3Dtrue</a:t>
            </a:r>
            <a:endParaRPr lang="ja-JP" altLang="en-US" sz="900" dirty="0">
              <a:latin typeface="Cooper Black" panose="0208090404030B020404" pitchFamily="18" charset="0"/>
              <a:ea typeface="BIZ UDPゴシック" panose="020B0400000000000000" pitchFamily="50" charset="-128"/>
            </a:endParaRPr>
          </a:p>
        </p:txBody>
      </p:sp>
      <p:pic>
        <p:nvPicPr>
          <p:cNvPr id="2" name="Picture 6">
            <a:extLst>
              <a:ext uri="{FF2B5EF4-FFF2-40B4-BE49-F238E27FC236}">
                <a16:creationId xmlns:a16="http://schemas.microsoft.com/office/drawing/2014/main" id="{1F327D34-7327-8E8D-4220-85F93CF32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9916" y="3491923"/>
            <a:ext cx="5759074" cy="3097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52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6A00787-507A-9F20-3756-DFE380DBBF9D}"/>
              </a:ext>
            </a:extLst>
          </p:cNvPr>
          <p:cNvPicPr>
            <a:picLocks noChangeAspect="1"/>
          </p:cNvPicPr>
          <p:nvPr/>
        </p:nvPicPr>
        <p:blipFill>
          <a:blip r:embed="rId2"/>
          <a:stretch>
            <a:fillRect/>
          </a:stretch>
        </p:blipFill>
        <p:spPr>
          <a:xfrm>
            <a:off x="0" y="1367327"/>
            <a:ext cx="12192000" cy="4810014"/>
          </a:xfrm>
          <a:prstGeom prst="rect">
            <a:avLst/>
          </a:prstGeom>
        </p:spPr>
      </p:pic>
      <p:sp>
        <p:nvSpPr>
          <p:cNvPr id="2" name="テキスト ボックス 1">
            <a:extLst>
              <a:ext uri="{FF2B5EF4-FFF2-40B4-BE49-F238E27FC236}">
                <a16:creationId xmlns:a16="http://schemas.microsoft.com/office/drawing/2014/main" id="{47692B1E-D7ED-E2B5-10A2-3603A001BD74}"/>
              </a:ext>
            </a:extLst>
          </p:cNvPr>
          <p:cNvSpPr txBox="1"/>
          <p:nvPr/>
        </p:nvSpPr>
        <p:spPr>
          <a:xfrm>
            <a:off x="1" y="1235852"/>
            <a:ext cx="12191999" cy="1446550"/>
          </a:xfrm>
          <a:prstGeom prst="rect">
            <a:avLst/>
          </a:prstGeom>
          <a:noFill/>
        </p:spPr>
        <p:txBody>
          <a:bodyPr wrap="square" rtlCol="0">
            <a:spAutoFit/>
          </a:bodyPr>
          <a:lstStyle/>
          <a:p>
            <a:pPr algn="ctr"/>
            <a:r>
              <a:rPr lang="ja-JP" altLang="en-US" sz="8800" dirty="0">
                <a:solidFill>
                  <a:schemeClr val="accent1">
                    <a:lumMod val="40000"/>
                    <a:lumOff val="60000"/>
                  </a:schemeClr>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水</a:t>
            </a:r>
            <a:r>
              <a:rPr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と</a:t>
            </a:r>
            <a:r>
              <a:rPr lang="ja-JP" altLang="en-US" sz="8800" dirty="0">
                <a:solidFill>
                  <a:schemeClr val="accent4">
                    <a:lumMod val="20000"/>
                    <a:lumOff val="80000"/>
                  </a:schemeClr>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高分子</a:t>
            </a:r>
            <a:r>
              <a:rPr lang="ja-JP" altLang="en-US" sz="8800" dirty="0">
                <a:solidFill>
                  <a:schemeClr val="bg1"/>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の</a:t>
            </a:r>
            <a:r>
              <a:rPr lang="ja-JP" altLang="en-US" sz="8800" dirty="0">
                <a:solidFill>
                  <a:schemeClr val="accent6">
                    <a:lumMod val="20000"/>
                    <a:lumOff val="80000"/>
                  </a:schemeClr>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rPr>
              <a:t>世界</a:t>
            </a:r>
            <a:endParaRPr kumimoji="1" lang="ja-JP" altLang="en-US" sz="59500" dirty="0">
              <a:solidFill>
                <a:schemeClr val="accent6">
                  <a:lumMod val="20000"/>
                  <a:lumOff val="80000"/>
                </a:schemeClr>
              </a:solidFill>
              <a:effectLst>
                <a:outerShdw blurRad="38100" dist="38100" dir="2700000" algn="tl">
                  <a:srgbClr val="000000">
                    <a:alpha val="43137"/>
                  </a:srgbClr>
                </a:outerShd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3413436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脳科学者であり人工知能開発者であるハサビス：</a:t>
            </a:r>
            <a:r>
              <a:rPr kumimoji="1" lang="en-US" altLang="ja-JP" sz="2400" b="1" dirty="0">
                <a:latin typeface="BIZ UDPゴシック" panose="020B0400000000000000" pitchFamily="50" charset="-128"/>
                <a:ea typeface="BIZ UDPゴシック" panose="020B0400000000000000" pitchFamily="50" charset="-128"/>
              </a:rPr>
              <a:t>Google DeepMind</a:t>
            </a:r>
            <a:r>
              <a:rPr lang="ja-JP" altLang="en-US" sz="2400" b="1" dirty="0">
                <a:latin typeface="BIZ UDPゴシック" panose="020B0400000000000000" pitchFamily="50" charset="-128"/>
                <a:ea typeface="BIZ UDPゴシック" panose="020B0400000000000000" pitchFamily="50" charset="-128"/>
              </a:rPr>
              <a:t> </a:t>
            </a:r>
            <a:r>
              <a:rPr lang="en-US" altLang="ja-JP" sz="2400" b="1" dirty="0">
                <a:latin typeface="BIZ UDPゴシック" panose="020B0400000000000000" pitchFamily="50" charset="-128"/>
                <a:ea typeface="BIZ UDPゴシック" panose="020B0400000000000000" pitchFamily="50" charset="-128"/>
              </a:rPr>
              <a:t>CEO</a:t>
            </a:r>
            <a:r>
              <a:rPr lang="ja-JP" altLang="en-US" sz="2400" b="1" dirty="0">
                <a:latin typeface="BIZ UDPゴシック" panose="020B0400000000000000" pitchFamily="50" charset="-128"/>
                <a:ea typeface="BIZ UDPゴシック" panose="020B0400000000000000" pitchFamily="50" charset="-128"/>
              </a:rPr>
              <a:t>就任</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3" name="正方形/長方形 2">
            <a:extLst>
              <a:ext uri="{FF2B5EF4-FFF2-40B4-BE49-F238E27FC236}">
                <a16:creationId xmlns:a16="http://schemas.microsoft.com/office/drawing/2014/main" id="{5A6FAA84-1F23-0F03-B3B5-50B6C0414439}"/>
              </a:ext>
            </a:extLst>
          </p:cNvPr>
          <p:cNvSpPr/>
          <p:nvPr/>
        </p:nvSpPr>
        <p:spPr>
          <a:xfrm>
            <a:off x="6290170" y="1538241"/>
            <a:ext cx="5594801" cy="615553"/>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rPr>
              <a:t>「</a:t>
            </a:r>
            <a:r>
              <a:rPr lang="en-US" altLang="ja-JP" b="1" dirty="0">
                <a:latin typeface="游ゴシック" panose="020B0400000000000000" pitchFamily="50" charset="-128"/>
                <a:ea typeface="游ゴシック" panose="020B0400000000000000" pitchFamily="50" charset="-128"/>
              </a:rPr>
              <a:t>Neuroscience-Inspired Artificial Intelligence</a:t>
            </a:r>
            <a:r>
              <a:rPr lang="ja-JP" altLang="en-US" b="1" dirty="0">
                <a:latin typeface="游ゴシック" panose="020B0400000000000000" pitchFamily="50" charset="-128"/>
                <a:ea typeface="游ゴシック" panose="020B0400000000000000" pitchFamily="50" charset="-128"/>
              </a:rPr>
              <a:t>」</a:t>
            </a:r>
            <a:endParaRPr lang="en-US" altLang="ja-JP" b="1" dirty="0">
              <a:latin typeface="游ゴシック" panose="020B0400000000000000" pitchFamily="50" charset="-128"/>
              <a:ea typeface="游ゴシック" panose="020B0400000000000000" pitchFamily="50" charset="-128"/>
            </a:endParaRPr>
          </a:p>
          <a:p>
            <a:pPr algn="ctr"/>
            <a:r>
              <a:rPr lang="en-US" altLang="ja-JP" sz="1600" dirty="0">
                <a:latin typeface="游ゴシック" panose="020B0400000000000000" pitchFamily="50" charset="-128"/>
                <a:ea typeface="游ゴシック" panose="020B0400000000000000" pitchFamily="50" charset="-128"/>
              </a:rPr>
              <a:t>Neuron 95, July 19, 2017</a:t>
            </a:r>
            <a:endParaRPr lang="ja-JP" altLang="en-US" sz="1600" dirty="0">
              <a:latin typeface="游ゴシック" panose="020B0400000000000000" pitchFamily="50" charset="-128"/>
              <a:ea typeface="游ゴシック" panose="020B0400000000000000" pitchFamily="50" charset="-128"/>
            </a:endParaRPr>
          </a:p>
        </p:txBody>
      </p:sp>
      <p:sp>
        <p:nvSpPr>
          <p:cNvPr id="4" name="正方形/長方形 3">
            <a:extLst>
              <a:ext uri="{FF2B5EF4-FFF2-40B4-BE49-F238E27FC236}">
                <a16:creationId xmlns:a16="http://schemas.microsoft.com/office/drawing/2014/main" id="{65EE104D-5B35-24CC-43CF-F13F894F6717}"/>
              </a:ext>
            </a:extLst>
          </p:cNvPr>
          <p:cNvSpPr/>
          <p:nvPr/>
        </p:nvSpPr>
        <p:spPr>
          <a:xfrm>
            <a:off x="6556729" y="6264016"/>
            <a:ext cx="5262979" cy="276999"/>
          </a:xfrm>
          <a:prstGeom prst="rect">
            <a:avLst/>
          </a:prstGeom>
        </p:spPr>
        <p:txBody>
          <a:bodyPr wrap="none">
            <a:spAutoFit/>
          </a:bodyPr>
          <a:lstStyle/>
          <a:p>
            <a:r>
              <a:rPr lang="ja-JP" altLang="en-US" sz="1200" dirty="0">
                <a:latin typeface="游ゴシック" panose="020B0400000000000000" pitchFamily="50" charset="-128"/>
                <a:ea typeface="游ゴシック" panose="020B0400000000000000" pitchFamily="50" charset="-128"/>
              </a:rPr>
              <a:t>（出典）</a:t>
            </a:r>
            <a:r>
              <a:rPr lang="en-US" altLang="ja-JP" sz="1200" dirty="0">
                <a:latin typeface="游ゴシック" panose="020B0400000000000000" pitchFamily="50" charset="-128"/>
                <a:ea typeface="游ゴシック" panose="020B0400000000000000" pitchFamily="50" charset="-128"/>
              </a:rPr>
              <a:t>https://www.cell.com/neuron/fulltext/S0896-6273(17)30509-3</a:t>
            </a:r>
            <a:endParaRPr lang="ja-JP" altLang="en-US" sz="1200" dirty="0">
              <a:latin typeface="游ゴシック" panose="020B0400000000000000" pitchFamily="50" charset="-128"/>
              <a:ea typeface="游ゴシック" panose="020B0400000000000000" pitchFamily="50" charset="-128"/>
            </a:endParaRPr>
          </a:p>
        </p:txBody>
      </p:sp>
      <p:sp>
        <p:nvSpPr>
          <p:cNvPr id="5" name="正方形/長方形 4">
            <a:extLst>
              <a:ext uri="{FF2B5EF4-FFF2-40B4-BE49-F238E27FC236}">
                <a16:creationId xmlns:a16="http://schemas.microsoft.com/office/drawing/2014/main" id="{42050439-115A-C340-F61A-543B41CF1619}"/>
              </a:ext>
            </a:extLst>
          </p:cNvPr>
          <p:cNvSpPr/>
          <p:nvPr/>
        </p:nvSpPr>
        <p:spPr>
          <a:xfrm>
            <a:off x="6379912" y="2111071"/>
            <a:ext cx="5704997" cy="3970318"/>
          </a:xfrm>
          <a:prstGeom prst="rect">
            <a:avLst/>
          </a:prstGeom>
          <a:ln>
            <a:solidFill>
              <a:schemeClr val="tx1"/>
            </a:solidFill>
          </a:ln>
        </p:spPr>
        <p:txBody>
          <a:bodyPr wrap="square">
            <a:spAutoFit/>
          </a:bodyPr>
          <a:lstStyle/>
          <a:p>
            <a:r>
              <a:rPr lang="en-US" altLang="ja-JP" dirty="0">
                <a:latin typeface="游ゴシック" panose="020B0400000000000000" pitchFamily="50" charset="-128"/>
                <a:ea typeface="游ゴシック" panose="020B0400000000000000" pitchFamily="50" charset="-128"/>
              </a:rPr>
              <a:t>The fields of neuroscience and artificial intelligence (AI) have a long and intertwined history. In more recent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times, however, communication and collaboration between the two fields has become less commonplace.</a:t>
            </a:r>
          </a:p>
          <a:p>
            <a:r>
              <a:rPr lang="en-US" altLang="ja-JP" dirty="0">
                <a:latin typeface="游ゴシック" panose="020B0400000000000000" pitchFamily="50" charset="-128"/>
                <a:ea typeface="游ゴシック" panose="020B0400000000000000" pitchFamily="50" charset="-128"/>
              </a:rPr>
              <a:t>In this article, we argue that better understanding biological brains could play a vital role in building intelligent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machines. We survey historical interactions between the AI and neuroscience fields and emphasize current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advances in AI that have been inspired by the study of neural computation in humans and other animals. We</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conclude by highlighting shared themes that may be key for advancing future research in both fields.</a:t>
            </a:r>
            <a:endParaRPr lang="ja-JP" altLang="en-US" dirty="0">
              <a:latin typeface="游ゴシック" panose="020B0400000000000000" pitchFamily="50" charset="-128"/>
              <a:ea typeface="游ゴシック" panose="020B0400000000000000" pitchFamily="50" charset="-128"/>
            </a:endParaRPr>
          </a:p>
        </p:txBody>
      </p:sp>
      <p:pic>
        <p:nvPicPr>
          <p:cNvPr id="6" name="図 5">
            <a:extLst>
              <a:ext uri="{FF2B5EF4-FFF2-40B4-BE49-F238E27FC236}">
                <a16:creationId xmlns:a16="http://schemas.microsoft.com/office/drawing/2014/main" id="{DA68AE49-0B2D-A8A0-740D-39C770B8F8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 y="2135718"/>
            <a:ext cx="6288114" cy="3896243"/>
          </a:xfrm>
          <a:prstGeom prst="rect">
            <a:avLst/>
          </a:prstGeom>
        </p:spPr>
      </p:pic>
      <p:sp>
        <p:nvSpPr>
          <p:cNvPr id="7" name="正方形/長方形 6">
            <a:extLst>
              <a:ext uri="{FF2B5EF4-FFF2-40B4-BE49-F238E27FC236}">
                <a16:creationId xmlns:a16="http://schemas.microsoft.com/office/drawing/2014/main" id="{D5E34E99-627D-871E-2494-643647EA3CDA}"/>
              </a:ext>
            </a:extLst>
          </p:cNvPr>
          <p:cNvSpPr/>
          <p:nvPr/>
        </p:nvSpPr>
        <p:spPr>
          <a:xfrm>
            <a:off x="761996" y="1784462"/>
            <a:ext cx="5246949" cy="369332"/>
          </a:xfrm>
          <a:prstGeom prst="rect">
            <a:avLst/>
          </a:prstGeom>
        </p:spPr>
        <p:txBody>
          <a:bodyPr wrap="none">
            <a:spAutoFit/>
          </a:bodyPr>
          <a:lstStyle/>
          <a:p>
            <a:r>
              <a:rPr lang="en-US" altLang="ja-JP" b="1" dirty="0" err="1">
                <a:latin typeface="游ゴシック" panose="020B0400000000000000" pitchFamily="50" charset="-128"/>
                <a:ea typeface="游ゴシック" panose="020B0400000000000000" pitchFamily="50" charset="-128"/>
              </a:rPr>
              <a:t>Demis</a:t>
            </a:r>
            <a:r>
              <a:rPr lang="en-US" altLang="ja-JP" b="1" dirty="0">
                <a:latin typeface="游ゴシック" panose="020B0400000000000000" pitchFamily="50" charset="-128"/>
                <a:ea typeface="游ゴシック" panose="020B0400000000000000" pitchFamily="50" charset="-128"/>
              </a:rPr>
              <a:t> Hassabis</a:t>
            </a:r>
            <a:r>
              <a:rPr lang="en-US" altLang="ja-JP" dirty="0">
                <a:latin typeface="游ゴシック" panose="020B0400000000000000" pitchFamily="50" charset="-128"/>
                <a:ea typeface="游ゴシック" panose="020B0400000000000000" pitchFamily="50" charset="-128"/>
              </a:rPr>
              <a:t>, the CEO of Google DeepMind</a:t>
            </a:r>
            <a:endParaRPr lang="ja-JP" altLang="en-US" dirty="0">
              <a:latin typeface="游ゴシック" panose="020B0400000000000000" pitchFamily="50" charset="-128"/>
              <a:ea typeface="游ゴシック" panose="020B0400000000000000" pitchFamily="50" charset="-128"/>
            </a:endParaRPr>
          </a:p>
        </p:txBody>
      </p:sp>
      <p:sp>
        <p:nvSpPr>
          <p:cNvPr id="8" name="正方形/長方形 7">
            <a:extLst>
              <a:ext uri="{FF2B5EF4-FFF2-40B4-BE49-F238E27FC236}">
                <a16:creationId xmlns:a16="http://schemas.microsoft.com/office/drawing/2014/main" id="{252574BF-E6EC-D9DB-3881-BF44771A3D02}"/>
              </a:ext>
            </a:extLst>
          </p:cNvPr>
          <p:cNvSpPr/>
          <p:nvPr/>
        </p:nvSpPr>
        <p:spPr>
          <a:xfrm>
            <a:off x="1021488" y="6048605"/>
            <a:ext cx="4642618" cy="253916"/>
          </a:xfrm>
          <a:prstGeom prst="rect">
            <a:avLst/>
          </a:prstGeom>
        </p:spPr>
        <p:txBody>
          <a:bodyPr wrap="none">
            <a:spAutoFit/>
          </a:bodyPr>
          <a:lstStyle/>
          <a:p>
            <a:r>
              <a:rPr lang="en-US" altLang="ja-JP" sz="1050" dirty="0" err="1">
                <a:latin typeface="Verdana Pro Black" panose="020B0604020202020204" pitchFamily="34" charset="0"/>
                <a:ea typeface="游ゴシック" panose="020B0400000000000000" pitchFamily="50" charset="-128"/>
              </a:rPr>
              <a:t>Sorce</a:t>
            </a:r>
            <a:r>
              <a:rPr lang="ja-JP" altLang="en-US" sz="1050" dirty="0">
                <a:latin typeface="Verdana Pro Black" panose="020B0604020202020204" pitchFamily="34" charset="0"/>
                <a:ea typeface="游ゴシック" panose="020B0400000000000000" pitchFamily="50" charset="-128"/>
              </a:rPr>
              <a:t>：</a:t>
            </a:r>
            <a:r>
              <a:rPr lang="en-US" altLang="ja-JP" sz="1050" dirty="0">
                <a:latin typeface="Verdana Pro Black" panose="020B0604020202020204" pitchFamily="34" charset="0"/>
                <a:ea typeface="游ゴシック" panose="020B0400000000000000" pitchFamily="50" charset="-128"/>
              </a:rPr>
              <a:t>https://www.w3livenews.com/News/ReadArticle</a:t>
            </a:r>
            <a:endParaRPr lang="ja-JP" altLang="en-US" sz="1050" dirty="0">
              <a:latin typeface="Verdana Pro Black" panose="020B0604020202020204" pitchFamily="34" charset="0"/>
              <a:ea typeface="游ゴシック" panose="020B0400000000000000" pitchFamily="50" charset="-128"/>
            </a:endParaRPr>
          </a:p>
        </p:txBody>
      </p:sp>
      <p:pic>
        <p:nvPicPr>
          <p:cNvPr id="9" name="図 8">
            <a:extLst>
              <a:ext uri="{FF2B5EF4-FFF2-40B4-BE49-F238E27FC236}">
                <a16:creationId xmlns:a16="http://schemas.microsoft.com/office/drawing/2014/main" id="{1204BF69-FA3F-F090-2F49-238B5F9E17B9}"/>
              </a:ext>
            </a:extLst>
          </p:cNvPr>
          <p:cNvPicPr>
            <a:picLocks noChangeAspect="1"/>
          </p:cNvPicPr>
          <p:nvPr/>
        </p:nvPicPr>
        <p:blipFill>
          <a:blip r:embed="rId3"/>
          <a:stretch>
            <a:fillRect/>
          </a:stretch>
        </p:blipFill>
        <p:spPr>
          <a:xfrm>
            <a:off x="6379912" y="2103306"/>
            <a:ext cx="5742067" cy="4125680"/>
          </a:xfrm>
          <a:prstGeom prst="rect">
            <a:avLst/>
          </a:prstGeom>
          <a:ln>
            <a:solidFill>
              <a:schemeClr val="tx1"/>
            </a:solidFill>
          </a:ln>
        </p:spPr>
      </p:pic>
      <p:sp>
        <p:nvSpPr>
          <p:cNvPr id="10" name="テキスト ボックス 9">
            <a:extLst>
              <a:ext uri="{FF2B5EF4-FFF2-40B4-BE49-F238E27FC236}">
                <a16:creationId xmlns:a16="http://schemas.microsoft.com/office/drawing/2014/main" id="{393BB6EB-B86E-FED6-B87A-545D1380EB1B}"/>
              </a:ext>
            </a:extLst>
          </p:cNvPr>
          <p:cNvSpPr txBox="1"/>
          <p:nvPr/>
        </p:nvSpPr>
        <p:spPr>
          <a:xfrm>
            <a:off x="420129" y="3618212"/>
            <a:ext cx="3447535" cy="523220"/>
          </a:xfrm>
          <a:prstGeom prst="rect">
            <a:avLst/>
          </a:prstGeom>
          <a:noFill/>
        </p:spPr>
        <p:txBody>
          <a:bodyPr wrap="square" rtlCol="0">
            <a:spAutoFit/>
          </a:bodyPr>
          <a:lstStyle/>
          <a:p>
            <a:pPr algn="ctr"/>
            <a:r>
              <a:rPr kumimoji="1" lang="ja-JP" altLang="en-US" sz="1400" b="1" dirty="0">
                <a:solidFill>
                  <a:schemeClr val="bg1"/>
                </a:solidFill>
              </a:rPr>
              <a:t>世界的ゲーマーであり、</a:t>
            </a:r>
            <a:endParaRPr kumimoji="1" lang="en-US" altLang="ja-JP" sz="1400" b="1" dirty="0">
              <a:solidFill>
                <a:schemeClr val="bg1"/>
              </a:solidFill>
            </a:endParaRPr>
          </a:p>
          <a:p>
            <a:pPr algn="ctr"/>
            <a:r>
              <a:rPr kumimoji="1" lang="ja-JP" altLang="en-US" sz="1400" b="1" dirty="0">
                <a:solidFill>
                  <a:schemeClr val="bg1"/>
                </a:solidFill>
              </a:rPr>
              <a:t>ゲーム開発者でもある！</a:t>
            </a:r>
          </a:p>
        </p:txBody>
      </p:sp>
      <p:sp>
        <p:nvSpPr>
          <p:cNvPr id="11" name="正方形/長方形 10">
            <a:extLst>
              <a:ext uri="{FF2B5EF4-FFF2-40B4-BE49-F238E27FC236}">
                <a16:creationId xmlns:a16="http://schemas.microsoft.com/office/drawing/2014/main" id="{227A0ACA-FC8D-D0B4-8BEA-0B46C059ED74}"/>
              </a:ext>
            </a:extLst>
          </p:cNvPr>
          <p:cNvSpPr/>
          <p:nvPr/>
        </p:nvSpPr>
        <p:spPr>
          <a:xfrm>
            <a:off x="2770331" y="451333"/>
            <a:ext cx="6651338" cy="307777"/>
          </a:xfrm>
          <a:prstGeom prst="rect">
            <a:avLst/>
          </a:prstGeom>
        </p:spPr>
        <p:txBody>
          <a:bodyPr wrap="square">
            <a:spAutoFit/>
          </a:bodyPr>
          <a:lstStyle/>
          <a:p>
            <a:pPr algn="ctr"/>
            <a:r>
              <a:rPr lang="ja-JP" altLang="en-US" sz="1400" b="1" dirty="0"/>
              <a:t>記憶や想像をつかさどる脳領域である海馬の研究で博士号を持っている脳科学者</a:t>
            </a:r>
          </a:p>
        </p:txBody>
      </p:sp>
      <p:sp>
        <p:nvSpPr>
          <p:cNvPr id="13" name="テキスト ボックス 12">
            <a:extLst>
              <a:ext uri="{FF2B5EF4-FFF2-40B4-BE49-F238E27FC236}">
                <a16:creationId xmlns:a16="http://schemas.microsoft.com/office/drawing/2014/main" id="{760B2B00-F857-CAA0-1E71-C47D7E9783B0}"/>
              </a:ext>
            </a:extLst>
          </p:cNvPr>
          <p:cNvSpPr txBox="1"/>
          <p:nvPr/>
        </p:nvSpPr>
        <p:spPr>
          <a:xfrm>
            <a:off x="0" y="927604"/>
            <a:ext cx="12191999" cy="446276"/>
          </a:xfrm>
          <a:prstGeom prst="rect">
            <a:avLst/>
          </a:prstGeom>
          <a:solidFill>
            <a:schemeClr val="accent4"/>
          </a:solidFill>
        </p:spPr>
        <p:txBody>
          <a:bodyPr wrap="square">
            <a:spAutoFit/>
          </a:bodyPr>
          <a:lstStyle/>
          <a:p>
            <a:pPr algn="ctr"/>
            <a:r>
              <a:rPr lang="en-US" altLang="ja-JP" sz="2300" b="0" i="0" dirty="0" err="1">
                <a:solidFill>
                  <a:srgbClr val="080E14"/>
                </a:solidFill>
                <a:effectLst/>
                <a:latin typeface="UD デジタル 教科書体 NK-B" panose="02020700000000000000" pitchFamily="18" charset="-128"/>
                <a:ea typeface="UD デジタル 教科書体 NK-B" panose="02020700000000000000" pitchFamily="18" charset="-128"/>
              </a:rPr>
              <a:t>GoogleResearch</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の</a:t>
            </a:r>
            <a:r>
              <a:rPr lang="en-US" altLang="ja-JP" sz="2300" b="0" i="0" dirty="0">
                <a:solidFill>
                  <a:srgbClr val="C00000"/>
                </a:solidFill>
                <a:effectLst/>
                <a:latin typeface="UD デジタル 教科書体 NK-B" panose="02020700000000000000" pitchFamily="18" charset="-128"/>
                <a:ea typeface="UD デジタル 教科書体 NK-B" panose="02020700000000000000" pitchFamily="18" charset="-128"/>
              </a:rPr>
              <a:t>Google Brain</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チームと</a:t>
            </a:r>
            <a:r>
              <a:rPr lang="en-US" altLang="ja-JP" sz="2300" b="0" i="0" dirty="0">
                <a:solidFill>
                  <a:srgbClr val="C00000"/>
                </a:solidFill>
                <a:effectLst/>
                <a:latin typeface="UD デジタル 教科書体 NK-B" panose="02020700000000000000" pitchFamily="18" charset="-128"/>
                <a:ea typeface="UD デジタル 教科書体 NK-B" panose="02020700000000000000" pitchFamily="18" charset="-128"/>
              </a:rPr>
              <a:t>DeepMind</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を統合し、</a:t>
            </a:r>
            <a:r>
              <a:rPr lang="en-US" altLang="ja-JP" sz="2300" b="0" i="0" dirty="0">
                <a:solidFill>
                  <a:srgbClr val="C00000"/>
                </a:solidFill>
                <a:effectLst/>
                <a:latin typeface="UD デジタル 教科書体 NK-B" panose="02020700000000000000" pitchFamily="18" charset="-128"/>
                <a:ea typeface="UD デジタル 教科書体 NK-B" panose="02020700000000000000" pitchFamily="18" charset="-128"/>
              </a:rPr>
              <a:t>Google DeepMind</a:t>
            </a:r>
            <a:r>
              <a:rPr lang="ja-JP" altLang="en-US" sz="2300" b="0" i="0" dirty="0">
                <a:solidFill>
                  <a:srgbClr val="080E14"/>
                </a:solidFill>
                <a:effectLst/>
                <a:latin typeface="UD デジタル 教科書体 NK-B" panose="02020700000000000000" pitchFamily="18" charset="-128"/>
                <a:ea typeface="UD デジタル 教科書体 NK-B" panose="02020700000000000000" pitchFamily="18" charset="-128"/>
              </a:rPr>
              <a:t>を立上</a:t>
            </a:r>
            <a:endParaRPr lang="ja-JP" altLang="en-US" sz="2300" dirty="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889545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0B44760-639E-8928-B558-D3BA4E68D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780" y="246946"/>
            <a:ext cx="5986515" cy="666024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0C7B2D-E10F-984F-7A4D-ACD7C6FB4F3C}"/>
              </a:ext>
            </a:extLst>
          </p:cNvPr>
          <p:cNvSpPr/>
          <p:nvPr/>
        </p:nvSpPr>
        <p:spPr>
          <a:xfrm>
            <a:off x="0" y="-2886"/>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bg1"/>
                </a:solidFill>
                <a:latin typeface="BIZ UDPゴシック" panose="020B0400000000000000" pitchFamily="50" charset="-128"/>
                <a:ea typeface="BIZ UDPゴシック" panose="020B0400000000000000" pitchFamily="50" charset="-128"/>
              </a:rPr>
              <a:t>DeepMind </a:t>
            </a:r>
            <a:r>
              <a:rPr kumimoji="1" lang="ja-JP" altLang="en-US" sz="2400" dirty="0">
                <a:solidFill>
                  <a:schemeClr val="bg1"/>
                </a:solidFill>
                <a:latin typeface="BIZ UDPゴシック" panose="020B0400000000000000" pitchFamily="50" charset="-128"/>
                <a:ea typeface="BIZ UDPゴシック" panose="020B0400000000000000" pitchFamily="50" charset="-128"/>
              </a:rPr>
              <a:t>ラスカー賞受賞</a:t>
            </a:r>
          </a:p>
        </p:txBody>
      </p:sp>
      <p:sp>
        <p:nvSpPr>
          <p:cNvPr id="4" name="テキスト ボックス 3">
            <a:extLst>
              <a:ext uri="{FF2B5EF4-FFF2-40B4-BE49-F238E27FC236}">
                <a16:creationId xmlns:a16="http://schemas.microsoft.com/office/drawing/2014/main" id="{D2627402-2679-5C2E-3AE9-6E9E66B2AE34}"/>
              </a:ext>
            </a:extLst>
          </p:cNvPr>
          <p:cNvSpPr txBox="1"/>
          <p:nvPr/>
        </p:nvSpPr>
        <p:spPr>
          <a:xfrm>
            <a:off x="7142360" y="6636896"/>
            <a:ext cx="4101354" cy="215444"/>
          </a:xfrm>
          <a:prstGeom prst="rect">
            <a:avLst/>
          </a:prstGeom>
          <a:noFill/>
        </p:spPr>
        <p:txBody>
          <a:bodyPr wrap="square">
            <a:spAutoFit/>
          </a:bodyPr>
          <a:lstStyle/>
          <a:p>
            <a:pPr algn="ctr"/>
            <a:r>
              <a:rPr lang="en-US" altLang="ja-JP" sz="800" dirty="0">
                <a:latin typeface="Amasis MT Pro Medium" panose="02040604050005020304" pitchFamily="18" charset="0"/>
                <a:ea typeface="BIZ UDPゴシック" panose="020B0400000000000000" pitchFamily="50" charset="-128"/>
              </a:rPr>
              <a:t>https://laskerfoundation.org/wp-content/uploads/2023/09/2023-basic-01.png</a:t>
            </a:r>
            <a:endParaRPr lang="ja-JP" altLang="en-US" sz="800" dirty="0">
              <a:latin typeface="Amasis MT Pro Medium" panose="02040604050005020304" pitchFamily="18"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AFD7D5A-D255-7A68-A115-A44281B9E15A}"/>
              </a:ext>
            </a:extLst>
          </p:cNvPr>
          <p:cNvSpPr txBox="1"/>
          <p:nvPr/>
        </p:nvSpPr>
        <p:spPr>
          <a:xfrm rot="16200000">
            <a:off x="-468958" y="5289509"/>
            <a:ext cx="2130341" cy="230832"/>
          </a:xfrm>
          <a:prstGeom prst="rect">
            <a:avLst/>
          </a:prstGeom>
          <a:noFill/>
        </p:spPr>
        <p:txBody>
          <a:bodyPr wrap="square">
            <a:spAutoFit/>
          </a:bodyPr>
          <a:lstStyle/>
          <a:p>
            <a:pPr algn="ctr"/>
            <a:r>
              <a:rPr lang="en-US" altLang="ja-JP" sz="900" dirty="0">
                <a:latin typeface="BIZ UDPゴシック" panose="020B0400000000000000" pitchFamily="50" charset="-128"/>
                <a:ea typeface="BIZ UDPゴシック" panose="020B0400000000000000" pitchFamily="50" charset="-128"/>
              </a:rPr>
              <a:t>https://youtu.be/8ihsMydTKI4</a:t>
            </a:r>
            <a:endParaRPr lang="ja-JP" altLang="en-US" sz="900" dirty="0">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52012DB7-6B88-74AC-34B5-35DDAE28D997}"/>
              </a:ext>
            </a:extLst>
          </p:cNvPr>
          <p:cNvSpPr/>
          <p:nvPr/>
        </p:nvSpPr>
        <p:spPr>
          <a:xfrm>
            <a:off x="2589049" y="509219"/>
            <a:ext cx="5854176"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ラスカー賞受賞は、ノーベル医学生理学賞への第一歩</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E1B71C8F-1A79-FD75-64FD-FDE243C7C380}"/>
              </a:ext>
            </a:extLst>
          </p:cNvPr>
          <p:cNvSpPr txBox="1"/>
          <p:nvPr/>
        </p:nvSpPr>
        <p:spPr>
          <a:xfrm>
            <a:off x="2494130" y="894628"/>
            <a:ext cx="6044014" cy="261610"/>
          </a:xfrm>
          <a:prstGeom prst="rect">
            <a:avLst/>
          </a:prstGeom>
          <a:noFill/>
        </p:spPr>
        <p:txBody>
          <a:bodyPr wrap="square">
            <a:spAutoFit/>
          </a:bodyPr>
          <a:lstStyle/>
          <a:p>
            <a:r>
              <a:rPr lang="en-US" altLang="ja-JP" sz="1100" b="0" i="0" dirty="0">
                <a:solidFill>
                  <a:srgbClr val="080000"/>
                </a:solidFill>
                <a:effectLst/>
                <a:latin typeface="BIZ UDゴシック" panose="020B0400000000000000" pitchFamily="49" charset="-128"/>
                <a:ea typeface="BIZ UDゴシック" panose="020B0400000000000000" pitchFamily="49" charset="-128"/>
              </a:rPr>
              <a:t>[</a:t>
            </a:r>
            <a:r>
              <a:rPr lang="ja-JP" altLang="en-US" sz="1100" b="0" i="0" dirty="0">
                <a:solidFill>
                  <a:srgbClr val="080000"/>
                </a:solidFill>
                <a:effectLst/>
                <a:latin typeface="BIZ UDゴシック" panose="020B0400000000000000" pitchFamily="49" charset="-128"/>
                <a:ea typeface="BIZ UDゴシック" panose="020B0400000000000000" pitchFamily="49" charset="-128"/>
              </a:rPr>
              <a:t>出典</a:t>
            </a:r>
            <a:r>
              <a:rPr lang="en-US" altLang="ja-JP" sz="1100" b="0" i="0" dirty="0">
                <a:solidFill>
                  <a:srgbClr val="080000"/>
                </a:solidFill>
                <a:effectLst/>
                <a:latin typeface="BIZ UDゴシック" panose="020B0400000000000000" pitchFamily="49" charset="-128"/>
                <a:ea typeface="BIZ UDゴシック" panose="020B0400000000000000" pitchFamily="49" charset="-128"/>
              </a:rPr>
              <a:t>] </a:t>
            </a:r>
            <a:r>
              <a:rPr lang="en-US" altLang="ja-JP" sz="1100" b="1" i="0" dirty="0">
                <a:solidFill>
                  <a:srgbClr val="080000"/>
                </a:solidFill>
                <a:effectLst/>
                <a:latin typeface="BIZ UDゴシック" panose="020B0400000000000000" pitchFamily="49" charset="-128"/>
                <a:ea typeface="BIZ UDゴシック" panose="020B0400000000000000" pitchFamily="49" charset="-128"/>
              </a:rPr>
              <a:t>Lasker Foundation 2023 Winners. </a:t>
            </a:r>
            <a:r>
              <a:rPr lang="en-US" altLang="ja-JP" sz="1100" b="1" i="0" u="sng" dirty="0">
                <a:solidFill>
                  <a:srgbClr val="0088E7"/>
                </a:solidFill>
                <a:effectLst/>
                <a:latin typeface="BIZ UDゴシック" panose="020B0400000000000000" pitchFamily="49" charset="-128"/>
                <a:ea typeface="BIZ UDゴシック" panose="020B0400000000000000" pitchFamily="49" charset="-128"/>
                <a:hlinkClick r:id="rId3"/>
              </a:rPr>
              <a:t>AlphaFold—for predicting protein structures</a:t>
            </a:r>
            <a:endParaRPr lang="ja-JP" altLang="en-US" sz="1100" dirty="0">
              <a:latin typeface="BIZ UDゴシック" panose="020B0400000000000000" pitchFamily="49" charset="-128"/>
              <a:ea typeface="BIZ UDゴシック" panose="020B0400000000000000" pitchFamily="49" charset="-128"/>
            </a:endParaRPr>
          </a:p>
        </p:txBody>
      </p:sp>
      <p:sp>
        <p:nvSpPr>
          <p:cNvPr id="12" name="テキスト ボックス 11">
            <a:extLst>
              <a:ext uri="{FF2B5EF4-FFF2-40B4-BE49-F238E27FC236}">
                <a16:creationId xmlns:a16="http://schemas.microsoft.com/office/drawing/2014/main" id="{0742B6D7-A058-72AB-6A3C-49C1C5DC74A9}"/>
              </a:ext>
            </a:extLst>
          </p:cNvPr>
          <p:cNvSpPr txBox="1"/>
          <p:nvPr/>
        </p:nvSpPr>
        <p:spPr>
          <a:xfrm>
            <a:off x="4370095" y="1541647"/>
            <a:ext cx="3048302" cy="1600438"/>
          </a:xfrm>
          <a:prstGeom prst="rect">
            <a:avLst/>
          </a:prstGeom>
          <a:noFill/>
        </p:spPr>
        <p:txBody>
          <a:bodyPr wrap="square">
            <a:spAutoFit/>
          </a:bodyPr>
          <a:lstStyle/>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Google DeepMind</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社の</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CEO </a:t>
            </a:r>
            <a:r>
              <a:rPr lang="en-US" altLang="ja-JP" sz="1400" b="0" i="0" dirty="0" err="1">
                <a:solidFill>
                  <a:srgbClr val="080000"/>
                </a:solidFill>
                <a:effectLst/>
                <a:latin typeface="BIZ UDPゴシック" panose="020B0400000000000000" pitchFamily="50" charset="-128"/>
                <a:ea typeface="BIZ UDPゴシック" panose="020B0400000000000000" pitchFamily="50" charset="-128"/>
              </a:rPr>
              <a:t>Demis</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 Hassabis</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と</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senior research scientist</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の</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John Jumper</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が、</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AlphaFold</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の研究により、</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ラスカー賞の中で、</a:t>
            </a:r>
            <a:r>
              <a:rPr lang="ja-JP" altLang="en-US" sz="1400" b="0" i="0" u="none" strike="noStrike" dirty="0">
                <a:solidFill>
                  <a:srgbClr val="0088E7"/>
                </a:solidFill>
                <a:effectLst/>
                <a:latin typeface="BIZ UDPゴシック" panose="020B0400000000000000" pitchFamily="50" charset="-128"/>
                <a:ea typeface="BIZ UDPゴシック" panose="020B0400000000000000" pitchFamily="50" charset="-128"/>
                <a:hlinkClick r:id="rId4"/>
              </a:rPr>
              <a:t>アルバート・ラスカー基礎医学研究賞</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を受賞。</a:t>
            </a:r>
            <a:endParaRPr lang="ja-JP" altLang="en-US" sz="1400" dirty="0">
              <a:latin typeface="BIZ UDPゴシック" panose="020B0400000000000000" pitchFamily="50" charset="-128"/>
              <a:ea typeface="BIZ UDPゴシック" panose="020B0400000000000000" pitchFamily="50" charset="-128"/>
            </a:endParaRPr>
          </a:p>
        </p:txBody>
      </p:sp>
      <p:pic>
        <p:nvPicPr>
          <p:cNvPr id="14" name="図 13">
            <a:extLst>
              <a:ext uri="{FF2B5EF4-FFF2-40B4-BE49-F238E27FC236}">
                <a16:creationId xmlns:a16="http://schemas.microsoft.com/office/drawing/2014/main" id="{D7F12D0D-B0B4-79AF-8868-6CD8E61CD240}"/>
              </a:ext>
            </a:extLst>
          </p:cNvPr>
          <p:cNvPicPr>
            <a:picLocks noChangeAspect="1"/>
          </p:cNvPicPr>
          <p:nvPr/>
        </p:nvPicPr>
        <p:blipFill>
          <a:blip r:embed="rId5"/>
          <a:stretch>
            <a:fillRect/>
          </a:stretch>
        </p:blipFill>
        <p:spPr>
          <a:xfrm>
            <a:off x="120572" y="1246421"/>
            <a:ext cx="4243817" cy="2582665"/>
          </a:xfrm>
          <a:prstGeom prst="rect">
            <a:avLst/>
          </a:prstGeom>
        </p:spPr>
      </p:pic>
      <p:pic>
        <p:nvPicPr>
          <p:cNvPr id="13" name="図 12">
            <a:extLst>
              <a:ext uri="{FF2B5EF4-FFF2-40B4-BE49-F238E27FC236}">
                <a16:creationId xmlns:a16="http://schemas.microsoft.com/office/drawing/2014/main" id="{64F70F32-3E42-26DD-4E2F-5298A8D8108E}"/>
              </a:ext>
            </a:extLst>
          </p:cNvPr>
          <p:cNvPicPr>
            <a:picLocks noChangeAspect="1"/>
          </p:cNvPicPr>
          <p:nvPr/>
        </p:nvPicPr>
        <p:blipFill>
          <a:blip r:embed="rId6"/>
          <a:stretch>
            <a:fillRect/>
          </a:stretch>
        </p:blipFill>
        <p:spPr>
          <a:xfrm>
            <a:off x="717333" y="3867739"/>
            <a:ext cx="5202074" cy="2897228"/>
          </a:xfrm>
          <a:prstGeom prst="rect">
            <a:avLst/>
          </a:prstGeom>
        </p:spPr>
      </p:pic>
    </p:spTree>
    <p:extLst>
      <p:ext uri="{BB962C8B-B14F-4D97-AF65-F5344CB8AC3E}">
        <p14:creationId xmlns:p14="http://schemas.microsoft.com/office/powerpoint/2010/main" val="308054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8813939" y="4130719"/>
            <a:ext cx="3478251" cy="2763668"/>
            <a:chOff x="-135691" y="3775009"/>
            <a:chExt cx="3478251" cy="2763668"/>
          </a:xfrm>
        </p:grpSpPr>
        <p:grpSp>
          <p:nvGrpSpPr>
            <p:cNvPr id="55" name="グループ化 54"/>
            <p:cNvGrpSpPr/>
            <p:nvPr/>
          </p:nvGrpSpPr>
          <p:grpSpPr>
            <a:xfrm>
              <a:off x="-135691" y="3775009"/>
              <a:ext cx="3478251" cy="2508023"/>
              <a:chOff x="-168000" y="3823923"/>
              <a:chExt cx="3478251" cy="2508023"/>
            </a:xfrm>
          </p:grpSpPr>
          <p:pic>
            <p:nvPicPr>
              <p:cNvPr id="47" name="図 46"/>
              <p:cNvPicPr>
                <a:picLocks noChangeAspect="1"/>
              </p:cNvPicPr>
              <p:nvPr/>
            </p:nvPicPr>
            <p:blipFill>
              <a:blip r:embed="rId3"/>
              <a:stretch>
                <a:fillRect/>
              </a:stretch>
            </p:blipFill>
            <p:spPr>
              <a:xfrm>
                <a:off x="120447" y="4255483"/>
                <a:ext cx="2817009" cy="2069845"/>
              </a:xfrm>
              <a:prstGeom prst="rect">
                <a:avLst/>
              </a:prstGeom>
            </p:spPr>
          </p:pic>
          <p:sp>
            <p:nvSpPr>
              <p:cNvPr id="48" name="正方形/長方形 47"/>
              <p:cNvSpPr/>
              <p:nvPr/>
            </p:nvSpPr>
            <p:spPr>
              <a:xfrm>
                <a:off x="971787" y="3823923"/>
                <a:ext cx="1338828" cy="369332"/>
              </a:xfrm>
              <a:prstGeom prst="rect">
                <a:avLst/>
              </a:prstGeom>
            </p:spPr>
            <p:txBody>
              <a:bodyPr wrap="none">
                <a:spAutoFit/>
              </a:bodyPr>
              <a:lstStyle/>
              <a:p>
                <a:r>
                  <a:rPr lang="ja-JP" altLang="en-US" b="1" dirty="0">
                    <a:latin typeface="Meiryo UI" panose="020B0604030504040204" pitchFamily="50" charset="-128"/>
                    <a:ea typeface="Meiryo UI" panose="020B0604030504040204" pitchFamily="50" charset="-128"/>
                  </a:rPr>
                  <a:t>大脳辺縁系</a:t>
                </a:r>
              </a:p>
            </p:txBody>
          </p:sp>
          <p:sp>
            <p:nvSpPr>
              <p:cNvPr id="49" name="テキスト ボックス 48"/>
              <p:cNvSpPr txBox="1"/>
              <p:nvPr/>
            </p:nvSpPr>
            <p:spPr>
              <a:xfrm>
                <a:off x="2260240" y="4261843"/>
                <a:ext cx="811128" cy="254215"/>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帯状回</a:t>
                </a:r>
              </a:p>
            </p:txBody>
          </p:sp>
          <p:sp>
            <p:nvSpPr>
              <p:cNvPr id="50" name="テキスト ボックス 49"/>
              <p:cNvSpPr txBox="1"/>
              <p:nvPr/>
            </p:nvSpPr>
            <p:spPr>
              <a:xfrm>
                <a:off x="2654844" y="4794717"/>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視床</a:t>
                </a:r>
              </a:p>
            </p:txBody>
          </p:sp>
          <p:sp>
            <p:nvSpPr>
              <p:cNvPr id="51" name="テキスト ボックス 50"/>
              <p:cNvSpPr txBox="1"/>
              <p:nvPr/>
            </p:nvSpPr>
            <p:spPr>
              <a:xfrm>
                <a:off x="2745028" y="5646889"/>
                <a:ext cx="56522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海馬</a:t>
                </a:r>
              </a:p>
            </p:txBody>
          </p:sp>
          <p:sp>
            <p:nvSpPr>
              <p:cNvPr id="52" name="テキスト ボックス 51"/>
              <p:cNvSpPr txBox="1"/>
              <p:nvPr/>
            </p:nvSpPr>
            <p:spPr>
              <a:xfrm>
                <a:off x="2650806" y="6078030"/>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偏桃体</a:t>
                </a:r>
              </a:p>
            </p:txBody>
          </p:sp>
          <p:sp>
            <p:nvSpPr>
              <p:cNvPr id="53" name="テキスト ボックス 52"/>
              <p:cNvSpPr txBox="1"/>
              <p:nvPr/>
            </p:nvSpPr>
            <p:spPr>
              <a:xfrm>
                <a:off x="-168000" y="6008753"/>
                <a:ext cx="659445"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中隔核</a:t>
                </a:r>
              </a:p>
            </p:txBody>
          </p:sp>
          <p:sp>
            <p:nvSpPr>
              <p:cNvPr id="54" name="テキスト ボックス 53"/>
              <p:cNvSpPr txBox="1"/>
              <p:nvPr/>
            </p:nvSpPr>
            <p:spPr>
              <a:xfrm>
                <a:off x="-58918" y="4991940"/>
                <a:ext cx="496779"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脳弓</a:t>
                </a:r>
                <a:endParaRPr kumimoji="1" lang="ja-JP" altLang="en-US" sz="1050" dirty="0">
                  <a:latin typeface="Meiryo UI" panose="020B0604030504040204" pitchFamily="50" charset="-128"/>
                  <a:ea typeface="Meiryo UI" panose="020B0604030504040204" pitchFamily="50" charset="-128"/>
                </a:endParaRPr>
              </a:p>
            </p:txBody>
          </p:sp>
        </p:grpSp>
        <p:sp>
          <p:nvSpPr>
            <p:cNvPr id="57" name="正方形/長方形 56"/>
            <p:cNvSpPr/>
            <p:nvPr/>
          </p:nvSpPr>
          <p:spPr>
            <a:xfrm>
              <a:off x="552590" y="6323233"/>
              <a:ext cx="2172390" cy="215444"/>
            </a:xfrm>
            <a:prstGeom prst="rect">
              <a:avLst/>
            </a:prstGeom>
          </p:spPr>
          <p:txBody>
            <a:bodyPr wrap="none">
              <a:spAutoFit/>
            </a:bodyPr>
            <a:lstStyle/>
            <a:p>
              <a:r>
                <a:rPr lang="en-US" altLang="ja-JP" sz="800" dirty="0"/>
                <a:t>http://www.akira3132.info/limbic_system.html</a:t>
              </a:r>
              <a:endParaRPr lang="ja-JP" altLang="en-US" sz="800" dirty="0"/>
            </a:p>
          </p:txBody>
        </p:sp>
      </p:gr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4" y="3566421"/>
            <a:ext cx="3750622" cy="3165525"/>
          </a:xfrm>
          <a:prstGeom prst="rect">
            <a:avLst/>
          </a:prstGeom>
        </p:spPr>
      </p:pic>
      <p:sp>
        <p:nvSpPr>
          <p:cNvPr id="5" name="テキスト ボックス 4"/>
          <p:cNvSpPr txBox="1"/>
          <p:nvPr/>
        </p:nvSpPr>
        <p:spPr>
          <a:xfrm>
            <a:off x="4904104" y="2451280"/>
            <a:ext cx="3361739" cy="400110"/>
          </a:xfrm>
          <a:prstGeom prst="rect">
            <a:avLst/>
          </a:prstGeom>
          <a:noFill/>
        </p:spPr>
        <p:txBody>
          <a:bodyPr wrap="square" rtlCol="0">
            <a:spAutoFit/>
          </a:bodyPr>
          <a:lstStyle/>
          <a:p>
            <a:pPr algn="ctr"/>
            <a:r>
              <a:rPr lang="ja-JP" altLang="en-US" sz="2000" b="1" dirty="0">
                <a:solidFill>
                  <a:srgbClr val="C00000"/>
                </a:solidFill>
                <a:latin typeface="Meiryo UI" panose="020B0604030504040204" pitchFamily="50" charset="-128"/>
                <a:ea typeface="Meiryo UI" panose="020B0604030504040204" pitchFamily="50" charset="-128"/>
              </a:rPr>
              <a:t>海馬</a:t>
            </a:r>
            <a:r>
              <a:rPr lang="ja-JP" altLang="en-US" sz="2000" b="1" dirty="0">
                <a:latin typeface="Meiryo UI" panose="020B0604030504040204" pitchFamily="50" charset="-128"/>
                <a:ea typeface="Meiryo UI" panose="020B0604030504040204" pitchFamily="50" charset="-128"/>
              </a:rPr>
              <a:t>：エピソード記憶</a:t>
            </a:r>
            <a:endParaRPr kumimoji="1" lang="ja-JP" altLang="en-US" sz="2000" b="1"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808" y="2843749"/>
            <a:ext cx="5244476" cy="3684060"/>
          </a:xfrm>
          <a:prstGeom prst="rect">
            <a:avLst/>
          </a:prstGeom>
        </p:spPr>
      </p:pic>
      <p:sp>
        <p:nvSpPr>
          <p:cNvPr id="4" name="正方形/長方形 3"/>
          <p:cNvSpPr/>
          <p:nvPr/>
        </p:nvSpPr>
        <p:spPr>
          <a:xfrm>
            <a:off x="4444170" y="6407910"/>
            <a:ext cx="4051130" cy="461665"/>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endParaRPr lang="en-US" altLang="ja-JP" sz="800" dirty="0">
              <a:latin typeface="Meiryo UI" panose="020B0604030504040204" pitchFamily="50" charset="-128"/>
              <a:ea typeface="Meiryo UI" panose="020B0604030504040204" pitchFamily="50" charset="-128"/>
            </a:endParaRPr>
          </a:p>
          <a:p>
            <a:r>
              <a:rPr lang="en-US" altLang="ja-JP" sz="800" dirty="0">
                <a:latin typeface="Meiryo UI" panose="020B0604030504040204" pitchFamily="50" charset="-128"/>
                <a:ea typeface="Meiryo UI" panose="020B0604030504040204" pitchFamily="50" charset="-128"/>
              </a:rPr>
              <a:t>https://www.researchgate.net/figure/Hippocampus-and-associated-structures_fig1_257885087</a:t>
            </a:r>
            <a:endParaRPr lang="ja-JP" altLang="en-US" sz="800" dirty="0">
              <a:latin typeface="Meiryo UI" panose="020B0604030504040204" pitchFamily="50" charset="-128"/>
              <a:ea typeface="Meiryo UI" panose="020B0604030504040204" pitchFamily="50" charset="-128"/>
            </a:endParaRPr>
          </a:p>
        </p:txBody>
      </p:sp>
      <p:sp>
        <p:nvSpPr>
          <p:cNvPr id="7" name="円/楕円 6"/>
          <p:cNvSpPr/>
          <p:nvPr/>
        </p:nvSpPr>
        <p:spPr>
          <a:xfrm>
            <a:off x="1551008" y="5613715"/>
            <a:ext cx="706056" cy="494185"/>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7" idx="0"/>
          </p:cNvCxnSpPr>
          <p:nvPr/>
        </p:nvCxnSpPr>
        <p:spPr>
          <a:xfrm flipV="1">
            <a:off x="1904036" y="5322313"/>
            <a:ext cx="2413329" cy="29140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7" idx="4"/>
          </p:cNvCxnSpPr>
          <p:nvPr/>
        </p:nvCxnSpPr>
        <p:spPr>
          <a:xfrm>
            <a:off x="1904036" y="6107900"/>
            <a:ext cx="2216124" cy="231226"/>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128124" y="6651543"/>
            <a:ext cx="4548851"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https://medicalxpress.com/news/2015-10-role-hippocampus-memory.html</a:t>
            </a:r>
            <a:endParaRPr lang="ja-JP" altLang="en-US" sz="8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445177" y="2297682"/>
            <a:ext cx="2118167" cy="261610"/>
          </a:xfrm>
          <a:prstGeom prst="rect">
            <a:avLst/>
          </a:prstGeom>
          <a:noFill/>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Episodic Memory</a:t>
            </a:r>
            <a:endParaRPr kumimoji="1" lang="ja-JP" altLang="en-US" sz="1100" dirty="0">
              <a:latin typeface="Meiryo UI" panose="020B0604030504040204" pitchFamily="50" charset="-128"/>
              <a:ea typeface="Meiryo UI" panose="020B0604030504040204" pitchFamily="50" charset="-128"/>
            </a:endParaRPr>
          </a:p>
        </p:txBody>
      </p:sp>
      <p:sp>
        <p:nvSpPr>
          <p:cNvPr id="17" name="正方形/長方形 16"/>
          <p:cNvSpPr/>
          <p:nvPr/>
        </p:nvSpPr>
        <p:spPr>
          <a:xfrm>
            <a:off x="-778" y="2788510"/>
            <a:ext cx="5336707" cy="1107996"/>
          </a:xfrm>
          <a:prstGeom prst="rect">
            <a:avLst/>
          </a:prstGeom>
        </p:spPr>
        <p:txBody>
          <a:bodyPr wrap="square">
            <a:spAutoFit/>
          </a:bodyPr>
          <a:lstStyle/>
          <a:p>
            <a:r>
              <a:rPr lang="ja-JP" altLang="en-US" b="1" u="sng" dirty="0">
                <a:latin typeface="Meiryo UI" panose="020B0604030504040204" pitchFamily="50" charset="-128"/>
                <a:ea typeface="Meiryo UI" panose="020B0604030504040204" pitchFamily="50" charset="-128"/>
              </a:rPr>
              <a:t>★エピソード記憶</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Episodic Memory</a:t>
            </a:r>
            <a:r>
              <a:rPr lang="ja-JP" altLang="en-US" sz="12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one-shot encoding</a:t>
            </a:r>
            <a:r>
              <a:rPr lang="ja-JP" altLang="en-US" sz="1600" dirty="0">
                <a:latin typeface="Meiryo UI" panose="020B0604030504040204" pitchFamily="50" charset="-128"/>
                <a:ea typeface="Meiryo UI" panose="020B0604030504040204" pitchFamily="50" charset="-128"/>
              </a:rPr>
              <a:t>とも呼ばれ、たった一度の出来事、経験で、前後の文脈を踏まえた形で一瞬で記憶し、後で思い出し追体験が出来る長期の記憶。</a:t>
            </a:r>
          </a:p>
        </p:txBody>
      </p:sp>
      <p:sp>
        <p:nvSpPr>
          <p:cNvPr id="26" name="テキスト ボックス 25"/>
          <p:cNvSpPr txBox="1"/>
          <p:nvPr/>
        </p:nvSpPr>
        <p:spPr>
          <a:xfrm>
            <a:off x="2897095" y="5964558"/>
            <a:ext cx="580967"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CA2</a:t>
            </a:r>
            <a:endParaRPr kumimoji="1" lang="ja-JP" altLang="en-US" sz="1200" dirty="0">
              <a:latin typeface="Meiryo UI" panose="020B0604030504040204" pitchFamily="50" charset="-128"/>
              <a:ea typeface="Meiryo UI" panose="020B0604030504040204" pitchFamily="50" charset="-128"/>
            </a:endParaRPr>
          </a:p>
        </p:txBody>
      </p:sp>
      <p:cxnSp>
        <p:nvCxnSpPr>
          <p:cNvPr id="28" name="直線矢印コネクタ 27"/>
          <p:cNvCxnSpPr/>
          <p:nvPr/>
        </p:nvCxnSpPr>
        <p:spPr>
          <a:xfrm flipV="1">
            <a:off x="3283373" y="5937239"/>
            <a:ext cx="376046" cy="127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15" y="460115"/>
            <a:ext cx="3793631" cy="2350611"/>
          </a:xfrm>
          <a:prstGeom prst="rect">
            <a:avLst/>
          </a:prstGeom>
        </p:spPr>
      </p:pic>
      <p:pic>
        <p:nvPicPr>
          <p:cNvPr id="33" name="図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7763" y="432393"/>
            <a:ext cx="2571198" cy="1928400"/>
          </a:xfrm>
          <a:prstGeom prst="rect">
            <a:avLst/>
          </a:prstGeom>
        </p:spPr>
      </p:pic>
      <p:sp>
        <p:nvSpPr>
          <p:cNvPr id="34" name="正方形/長方形 33"/>
          <p:cNvSpPr/>
          <p:nvPr/>
        </p:nvSpPr>
        <p:spPr>
          <a:xfrm>
            <a:off x="4105305" y="662358"/>
            <a:ext cx="5429699" cy="646331"/>
          </a:xfrm>
          <a:prstGeom prst="rect">
            <a:avLst/>
          </a:prstGeom>
        </p:spPr>
        <p:txBody>
          <a:bodyPr wrap="square">
            <a:spAutoFit/>
          </a:bodyPr>
          <a:lstStyle/>
          <a:p>
            <a:r>
              <a:rPr lang="en-US" altLang="ja-JP" sz="3600" b="1" u="sng" dirty="0">
                <a:solidFill>
                  <a:srgbClr val="C00000"/>
                </a:solidFill>
                <a:latin typeface="Meiryo UI" panose="020B0604030504040204" pitchFamily="50" charset="-128"/>
                <a:ea typeface="Meiryo UI" panose="020B0604030504040204" pitchFamily="50" charset="-128"/>
              </a:rPr>
              <a:t>DQN</a:t>
            </a:r>
            <a:r>
              <a:rPr lang="ja-JP" altLang="en-US"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深層学習</a:t>
            </a:r>
            <a:r>
              <a:rPr lang="en-US" altLang="ja-JP" sz="3200" b="1" dirty="0">
                <a:latin typeface="Meiryo UI" panose="020B0604030504040204" pitchFamily="50" charset="-128"/>
                <a:ea typeface="Meiryo UI" panose="020B0604030504040204" pitchFamily="50" charset="-128"/>
              </a:rPr>
              <a:t>+</a:t>
            </a:r>
            <a:r>
              <a:rPr lang="ja-JP" altLang="en-US" sz="3200" b="1" u="sng" dirty="0">
                <a:latin typeface="Meiryo UI" panose="020B0604030504040204" pitchFamily="50" charset="-128"/>
                <a:ea typeface="Meiryo UI" panose="020B0604030504040204" pitchFamily="50" charset="-128"/>
              </a:rPr>
              <a:t>強化学習</a:t>
            </a:r>
            <a:endParaRPr lang="ja-JP" altLang="en-US" sz="2400" b="1" u="sng"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4055400" y="1200475"/>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Q-Network</a:t>
            </a:r>
            <a:endParaRPr kumimoji="1" lang="ja-JP" altLang="en-US" sz="105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757136" y="1188607"/>
            <a:ext cx="135702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Deep</a:t>
            </a:r>
            <a:r>
              <a:rPr kumimoji="1" lang="ja-JP" altLang="en-US" sz="1050" dirty="0">
                <a:latin typeface="Meiryo UI" panose="020B0604030504040204" pitchFamily="50" charset="-128"/>
                <a:ea typeface="Meiryo UI" panose="020B0604030504040204" pitchFamily="50" charset="-128"/>
              </a:rPr>
              <a:t> </a:t>
            </a:r>
            <a:r>
              <a:rPr kumimoji="1" lang="en-US" altLang="ja-JP" sz="1050" dirty="0">
                <a:latin typeface="Meiryo UI" panose="020B0604030504040204" pitchFamily="50" charset="-128"/>
                <a:ea typeface="Meiryo UI" panose="020B0604030504040204" pitchFamily="50" charset="-128"/>
              </a:rPr>
              <a:t>Learning</a:t>
            </a:r>
            <a:endParaRPr kumimoji="1" lang="ja-JP" altLang="en-US" sz="105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7533961" y="1194040"/>
            <a:ext cx="1876257"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Reinforcement Learning</a:t>
            </a:r>
            <a:endParaRPr kumimoji="1" lang="ja-JP" altLang="en-US" sz="1050" dirty="0">
              <a:latin typeface="Meiryo UI" panose="020B0604030504040204" pitchFamily="50" charset="-128"/>
              <a:ea typeface="Meiryo UI" panose="020B0604030504040204" pitchFamily="50" charset="-128"/>
            </a:endParaRPr>
          </a:p>
        </p:txBody>
      </p:sp>
      <p:sp>
        <p:nvSpPr>
          <p:cNvPr id="38" name="正方形/長方形 37"/>
          <p:cNvSpPr/>
          <p:nvPr/>
        </p:nvSpPr>
        <p:spPr>
          <a:xfrm>
            <a:off x="2930079" y="-13459"/>
            <a:ext cx="6556603" cy="523220"/>
          </a:xfrm>
          <a:prstGeom prst="rect">
            <a:avLst/>
          </a:prstGeom>
        </p:spPr>
        <p:txBody>
          <a:bodyPr wrap="none">
            <a:spAutoFit/>
          </a:bodyPr>
          <a:lstStyle/>
          <a:p>
            <a:r>
              <a:rPr lang="en-US" altLang="ja-JP" sz="2800" dirty="0">
                <a:solidFill>
                  <a:srgbClr val="C00000"/>
                </a:solidFill>
                <a:latin typeface="UD デジタル 教科書体 NK-B" panose="02020700000000000000" pitchFamily="18" charset="-128"/>
                <a:ea typeface="UD デジタル 教科書体 NK-B" panose="02020700000000000000" pitchFamily="18" charset="-128"/>
              </a:rPr>
              <a:t>DeepMind</a:t>
            </a:r>
            <a:r>
              <a:rPr lang="ja-JP" altLang="en-US" sz="2800" dirty="0">
                <a:solidFill>
                  <a:srgbClr val="002060"/>
                </a:solidFill>
                <a:latin typeface="UD デジタル 教科書体 NK-B" panose="02020700000000000000" pitchFamily="18" charset="-128"/>
                <a:ea typeface="UD デジタル 教科書体 NK-B" panose="02020700000000000000" pitchFamily="18" charset="-128"/>
              </a:rPr>
              <a:t>の</a:t>
            </a:r>
            <a:r>
              <a:rPr lang="en-US" altLang="ja-JP" sz="2800" dirty="0" err="1">
                <a:latin typeface="UD デジタル 教科書体 NK-B" panose="02020700000000000000" pitchFamily="18" charset="-128"/>
                <a:ea typeface="UD デジタル 教科書体 NK-B" panose="02020700000000000000" pitchFamily="18" charset="-128"/>
              </a:rPr>
              <a:t>Demis</a:t>
            </a:r>
            <a:r>
              <a:rPr lang="en-US" altLang="ja-JP" sz="2800" dirty="0">
                <a:latin typeface="UD デジタル 教科書体 NK-B" panose="02020700000000000000" pitchFamily="18" charset="-128"/>
                <a:ea typeface="UD デジタル 教科書体 NK-B" panose="02020700000000000000" pitchFamily="18" charset="-128"/>
              </a:rPr>
              <a:t> Hassabis</a:t>
            </a:r>
            <a:r>
              <a:rPr lang="ja-JP" altLang="en-US" sz="2800" dirty="0">
                <a:solidFill>
                  <a:srgbClr val="002060"/>
                </a:solidFill>
                <a:latin typeface="UD デジタル 教科書体 NK-B" panose="02020700000000000000" pitchFamily="18" charset="-128"/>
                <a:ea typeface="UD デジタル 教科書体 NK-B" panose="02020700000000000000" pitchFamily="18" charset="-128"/>
              </a:rPr>
              <a:t>に注目！</a:t>
            </a:r>
          </a:p>
        </p:txBody>
      </p:sp>
      <p:sp>
        <p:nvSpPr>
          <p:cNvPr id="39" name="正方形/長方形 38"/>
          <p:cNvSpPr/>
          <p:nvPr/>
        </p:nvSpPr>
        <p:spPr>
          <a:xfrm>
            <a:off x="3977946" y="1456671"/>
            <a:ext cx="5450165" cy="523220"/>
          </a:xfrm>
          <a:prstGeom prst="rect">
            <a:avLst/>
          </a:prstGeom>
        </p:spPr>
        <p:txBody>
          <a:bodyPr wrap="square">
            <a:spAutoFit/>
          </a:bodyPr>
          <a:lstStyle/>
          <a:p>
            <a:r>
              <a:rPr lang="en-US" altLang="ja-JP" sz="1400" dirty="0">
                <a:latin typeface="Meiryo UI" panose="020B0604030504040204" pitchFamily="50" charset="-128"/>
                <a:ea typeface="Meiryo UI" panose="020B0604030504040204" pitchFamily="50" charset="-128"/>
              </a:rPr>
              <a:t>Google </a:t>
            </a:r>
            <a:r>
              <a:rPr lang="en-US" altLang="ja-JP" sz="1400" dirty="0" err="1">
                <a:latin typeface="Meiryo UI" panose="020B0604030504040204" pitchFamily="50" charset="-128"/>
                <a:ea typeface="Meiryo UI" panose="020B0604030504040204" pitchFamily="50" charset="-128"/>
              </a:rPr>
              <a:t>DeepMind</a:t>
            </a:r>
            <a:r>
              <a:rPr lang="ja-JP" altLang="en-US" sz="1400" dirty="0">
                <a:latin typeface="Meiryo UI" panose="020B0604030504040204" pitchFamily="50" charset="-128"/>
                <a:ea typeface="Meiryo UI" panose="020B0604030504040204" pitchFamily="50" charset="-128"/>
              </a:rPr>
              <a:t>が、エピソード記憶を適用し、圧倒的な学習能力を得ることを短期で可能とした！それが「</a:t>
            </a:r>
            <a:r>
              <a:rPr lang="en-US" altLang="ja-JP" sz="1400" b="1" u="sng" dirty="0">
                <a:solidFill>
                  <a:srgbClr val="C00000"/>
                </a:solidFill>
                <a:latin typeface="Meiryo UI" panose="020B0604030504040204" pitchFamily="50" charset="-128"/>
                <a:ea typeface="Meiryo UI" panose="020B0604030504040204" pitchFamily="50" charset="-128"/>
              </a:rPr>
              <a:t>DQN</a:t>
            </a:r>
            <a:r>
              <a:rPr lang="ja-JP" altLang="en-US" sz="1400" dirty="0">
                <a:latin typeface="Meiryo UI" panose="020B0604030504040204" pitchFamily="50" charset="-128"/>
                <a:ea typeface="Meiryo UI" panose="020B0604030504040204" pitchFamily="50" charset="-128"/>
              </a:rPr>
              <a:t>」である！！</a:t>
            </a:r>
          </a:p>
        </p:txBody>
      </p:sp>
      <p:sp>
        <p:nvSpPr>
          <p:cNvPr id="40" name="正方形/長方形 39"/>
          <p:cNvSpPr/>
          <p:nvPr/>
        </p:nvSpPr>
        <p:spPr>
          <a:xfrm>
            <a:off x="10873795" y="2311389"/>
            <a:ext cx="1532893" cy="215444"/>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（出典）</a:t>
            </a:r>
            <a:r>
              <a:rPr lang="en-US" altLang="ja-JP" sz="800" dirty="0">
                <a:latin typeface="Meiryo UI" panose="020B0604030504040204" pitchFamily="50" charset="-128"/>
                <a:ea typeface="Meiryo UI" panose="020B0604030504040204" pitchFamily="50" charset="-128"/>
              </a:rPr>
              <a:t>Nicovideo.jp</a:t>
            </a:r>
            <a:endParaRPr lang="ja-JP" altLang="en-US" sz="800" dirty="0">
              <a:latin typeface="Meiryo UI" panose="020B0604030504040204" pitchFamily="50" charset="-128"/>
              <a:ea typeface="Meiryo UI" panose="020B0604030504040204" pitchFamily="50" charset="-128"/>
            </a:endParaRPr>
          </a:p>
        </p:txBody>
      </p:sp>
      <p:sp>
        <p:nvSpPr>
          <p:cNvPr id="43" name="正方形/長方形 42"/>
          <p:cNvSpPr/>
          <p:nvPr/>
        </p:nvSpPr>
        <p:spPr>
          <a:xfrm>
            <a:off x="3971719" y="1905267"/>
            <a:ext cx="5432272" cy="230832"/>
          </a:xfrm>
          <a:prstGeom prst="rect">
            <a:avLst/>
          </a:prstGeom>
        </p:spPr>
        <p:txBody>
          <a:bodyPr wrap="square">
            <a:spAutoFit/>
          </a:bodyPr>
          <a:lstStyle/>
          <a:p>
            <a:r>
              <a:rPr lang="en-US" altLang="ja-JP" sz="900" dirty="0" err="1">
                <a:latin typeface="Meiryo UI" panose="020B0604030504040204" pitchFamily="50" charset="-128"/>
                <a:ea typeface="Meiryo UI" panose="020B0604030504040204" pitchFamily="50" charset="-128"/>
              </a:rPr>
              <a:t>Humanlevel</a:t>
            </a:r>
            <a:r>
              <a:rPr lang="en-US" altLang="ja-JP" sz="900" dirty="0">
                <a:latin typeface="Meiryo UI" panose="020B0604030504040204" pitchFamily="50" charset="-128"/>
                <a:ea typeface="Meiryo UI" panose="020B0604030504040204" pitchFamily="50" charset="-128"/>
              </a:rPr>
              <a:t> control through deep reinforcement learning. Nature</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2015</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 518, 529–533.</a:t>
            </a:r>
            <a:endParaRPr lang="ja-JP" altLang="en-US" sz="900" dirty="0">
              <a:latin typeface="Meiryo UI" panose="020B0604030504040204" pitchFamily="50" charset="-128"/>
              <a:ea typeface="Meiryo UI" panose="020B0604030504040204" pitchFamily="50" charset="-128"/>
            </a:endParaRPr>
          </a:p>
        </p:txBody>
      </p:sp>
      <p:pic>
        <p:nvPicPr>
          <p:cNvPr id="44" name="図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6564" y="425329"/>
            <a:ext cx="2583944" cy="1935464"/>
          </a:xfrm>
          <a:prstGeom prst="rect">
            <a:avLst/>
          </a:prstGeom>
        </p:spPr>
      </p:pic>
      <p:sp>
        <p:nvSpPr>
          <p:cNvPr id="45" name="正方形/長方形 44"/>
          <p:cNvSpPr/>
          <p:nvPr/>
        </p:nvSpPr>
        <p:spPr>
          <a:xfrm>
            <a:off x="10082231" y="166426"/>
            <a:ext cx="1104790" cy="307777"/>
          </a:xfrm>
          <a:prstGeom prst="rect">
            <a:avLst/>
          </a:prstGeom>
        </p:spPr>
        <p:txBody>
          <a:bodyPr wrap="none">
            <a:spAutoFit/>
          </a:bodyPr>
          <a:lstStyle/>
          <a:p>
            <a:r>
              <a:rPr lang="en-US" altLang="ja-JP" sz="1400" dirty="0">
                <a:latin typeface="Meiryo UI" panose="020B0604030504040204" pitchFamily="50" charset="-128"/>
                <a:ea typeface="Meiryo UI" panose="020B0604030504040204" pitchFamily="50" charset="-128"/>
              </a:rPr>
              <a:t>Atari 2600</a:t>
            </a:r>
            <a:endParaRPr lang="ja-JP" altLang="en-US" sz="1400" dirty="0">
              <a:latin typeface="Meiryo UI" panose="020B0604030504040204" pitchFamily="50" charset="-128"/>
              <a:ea typeface="Meiryo UI" panose="020B0604030504040204" pitchFamily="50" charset="-128"/>
            </a:endParaRPr>
          </a:p>
        </p:txBody>
      </p:sp>
      <p:sp>
        <p:nvSpPr>
          <p:cNvPr id="56" name="正方形/長方形 55"/>
          <p:cNvSpPr/>
          <p:nvPr/>
        </p:nvSpPr>
        <p:spPr>
          <a:xfrm>
            <a:off x="8675247" y="2651335"/>
            <a:ext cx="3516753" cy="1384995"/>
          </a:xfrm>
          <a:prstGeom prst="rect">
            <a:avLst/>
          </a:prstGeom>
        </p:spPr>
        <p:txBody>
          <a:bodyPr wrap="square">
            <a:spAutoFit/>
          </a:bodyPr>
          <a:lstStyle/>
          <a:p>
            <a:r>
              <a:rPr lang="ja-JP" altLang="en-US" sz="1200" dirty="0">
                <a:solidFill>
                  <a:srgbClr val="000000"/>
                </a:solidFill>
                <a:latin typeface="Meiryo UI" panose="020B0604030504040204" pitchFamily="50" charset="-128"/>
                <a:ea typeface="Meiryo UI" panose="020B0604030504040204" pitchFamily="50" charset="-128"/>
              </a:rPr>
              <a:t>記憶に関わる神経回路は</a:t>
            </a:r>
            <a:r>
              <a:rPr lang="en-US" altLang="ja-JP" sz="1200" dirty="0" err="1">
                <a:solidFill>
                  <a:srgbClr val="000000"/>
                </a:solidFill>
                <a:latin typeface="Meiryo UI" panose="020B0604030504040204" pitchFamily="50" charset="-128"/>
                <a:ea typeface="Meiryo UI" panose="020B0604030504040204" pitchFamily="50" charset="-128"/>
              </a:rPr>
              <a:t>Papez</a:t>
            </a:r>
            <a:r>
              <a:rPr lang="ja-JP" altLang="en-US" sz="1200" dirty="0">
                <a:solidFill>
                  <a:srgbClr val="000000"/>
                </a:solidFill>
                <a:latin typeface="Meiryo UI" panose="020B0604030504040204" pitchFamily="50" charset="-128"/>
                <a:ea typeface="Meiryo UI" panose="020B0604030504040204" pitchFamily="50" charset="-128"/>
              </a:rPr>
              <a:t>回路と呼ばれている。帯状回が興奮する事で海馬 → 海馬采・脳弓 → 乳頭体（乳頭体視床路を通る）→ 視床前核 → 帯状回 → 海馬傍回 → 海馬体を結ぶ経路で持続的に興奮する事で情動が生まれ記憶に関与する事が知られている。</a:t>
            </a:r>
            <a:r>
              <a:rPr lang="en-US" altLang="ja-JP" sz="1200" dirty="0">
                <a:solidFill>
                  <a:srgbClr val="000000"/>
                </a:solidFill>
                <a:latin typeface="Meiryo UI" panose="020B0604030504040204" pitchFamily="50" charset="-128"/>
                <a:ea typeface="Meiryo UI" panose="020B0604030504040204" pitchFamily="50" charset="-128"/>
              </a:rPr>
              <a:t>(</a:t>
            </a:r>
            <a:r>
              <a:rPr lang="ja-JP" altLang="en-US" sz="1200" dirty="0">
                <a:solidFill>
                  <a:srgbClr val="000000"/>
                </a:solidFill>
                <a:latin typeface="Meiryo UI" panose="020B0604030504040204" pitchFamily="50" charset="-128"/>
                <a:ea typeface="Meiryo UI" panose="020B0604030504040204" pitchFamily="50" charset="-128"/>
              </a:rPr>
              <a:t>パペッツ回路）情動・本能などに関与するほか、恐怖・攻撃・性行動・快楽反応にも関与。</a:t>
            </a:r>
            <a:endParaRPr lang="ja-JP" altLang="en-US" sz="1200" dirty="0">
              <a:latin typeface="Meiryo UI" panose="020B0604030504040204" pitchFamily="50" charset="-128"/>
              <a:ea typeface="Meiryo UI" panose="020B0604030504040204" pitchFamily="50" charset="-128"/>
            </a:endParaRPr>
          </a:p>
        </p:txBody>
      </p:sp>
      <p:sp>
        <p:nvSpPr>
          <p:cNvPr id="16" name="円/楕円 15"/>
          <p:cNvSpPr/>
          <p:nvPr/>
        </p:nvSpPr>
        <p:spPr>
          <a:xfrm>
            <a:off x="6063062" y="3699052"/>
            <a:ext cx="1737813" cy="1504697"/>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flipV="1">
            <a:off x="7851255" y="4340507"/>
            <a:ext cx="2161526" cy="306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599118" y="6126003"/>
            <a:ext cx="657946" cy="369332"/>
          </a:xfrm>
          <a:prstGeom prst="rect">
            <a:avLst/>
          </a:prstGeom>
          <a:noFill/>
        </p:spPr>
        <p:txBody>
          <a:bodyPr wrap="square" rtlCol="0">
            <a:spAutoFit/>
          </a:bodyPr>
          <a:lstStyle/>
          <a:p>
            <a:r>
              <a:rPr kumimoji="1" lang="ja-JP" altLang="en-US" b="1" dirty="0">
                <a:solidFill>
                  <a:srgbClr val="C00000"/>
                </a:solidFill>
                <a:latin typeface="Meiryo UI" panose="020B0604030504040204" pitchFamily="50" charset="-128"/>
                <a:ea typeface="Meiryo UI" panose="020B0604030504040204" pitchFamily="50" charset="-128"/>
              </a:rPr>
              <a:t>海馬</a:t>
            </a:r>
          </a:p>
        </p:txBody>
      </p:sp>
      <p:sp>
        <p:nvSpPr>
          <p:cNvPr id="30" name="正方形/長方形 29"/>
          <p:cNvSpPr/>
          <p:nvPr/>
        </p:nvSpPr>
        <p:spPr>
          <a:xfrm>
            <a:off x="10052025" y="4368191"/>
            <a:ext cx="1205779" cy="276999"/>
          </a:xfrm>
          <a:prstGeom prst="rect">
            <a:avLst/>
          </a:prstGeom>
        </p:spPr>
        <p:txBody>
          <a:bodyPr wrap="none">
            <a:spAutoFit/>
          </a:bodyPr>
          <a:lstStyle/>
          <a:p>
            <a:r>
              <a:rPr lang="en-US" altLang="ja-JP" sz="1200" dirty="0">
                <a:latin typeface="Meiryo UI" panose="020B0604030504040204" pitchFamily="50" charset="-128"/>
                <a:ea typeface="Meiryo UI" panose="020B0604030504040204" pitchFamily="50" charset="-128"/>
              </a:rPr>
              <a:t>limbic system</a:t>
            </a:r>
            <a:endParaRPr lang="ja-JP" altLang="en-US" sz="1200"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3834732" y="6396207"/>
            <a:ext cx="580967" cy="276999"/>
          </a:xfrm>
          <a:prstGeom prst="rect">
            <a:avLst/>
          </a:prstGeom>
          <a:solidFill>
            <a:schemeClr val="bg1"/>
          </a:solid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CA3</a:t>
            </a:r>
            <a:endParaRPr kumimoji="1" lang="ja-JP" altLang="en-US" sz="12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23915" y="6156781"/>
            <a:ext cx="1160106" cy="338554"/>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脳内</a:t>
            </a:r>
            <a:r>
              <a:rPr kumimoji="1" lang="en-US" altLang="ja-JP" sz="1600" b="1" dirty="0">
                <a:latin typeface="Meiryo UI" panose="020B0604030504040204" pitchFamily="50" charset="-128"/>
                <a:ea typeface="Meiryo UI" panose="020B0604030504040204" pitchFamily="50" charset="-128"/>
              </a:rPr>
              <a:t>GPS</a:t>
            </a:r>
            <a:endParaRPr kumimoji="1" lang="ja-JP" altLang="en-US" sz="16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0616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14239"/>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脳がほとんど無いのに社会生活に問題ない・・・</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pic>
        <p:nvPicPr>
          <p:cNvPr id="3074" name="Picture 2">
            <a:extLst>
              <a:ext uri="{FF2B5EF4-FFF2-40B4-BE49-F238E27FC236}">
                <a16:creationId xmlns:a16="http://schemas.microsoft.com/office/drawing/2014/main" id="{A1F72DB2-E6C0-7E4C-9F73-BD7B75B96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788" y="2809875"/>
            <a:ext cx="5810250" cy="3695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1D9C8C0-894B-4EAC-468C-67C7C27C3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3" y="793175"/>
            <a:ext cx="5810251" cy="57124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DF23E0B-AEF3-141B-CFD7-4B7891D768C2}"/>
              </a:ext>
            </a:extLst>
          </p:cNvPr>
          <p:cNvSpPr txBox="1"/>
          <p:nvPr/>
        </p:nvSpPr>
        <p:spPr>
          <a:xfrm>
            <a:off x="0" y="6562737"/>
            <a:ext cx="10884694" cy="253916"/>
          </a:xfrm>
          <a:prstGeom prst="rect">
            <a:avLst/>
          </a:prstGeom>
          <a:noFill/>
        </p:spPr>
        <p:txBody>
          <a:bodyPr wrap="square">
            <a:spAutoFit/>
          </a:bodyPr>
          <a:lstStyle/>
          <a:p>
            <a:r>
              <a:rPr lang="en-US" altLang="ja-JP" sz="1050" dirty="0">
                <a:latin typeface="BIZ UDPゴシック" panose="020B0400000000000000" pitchFamily="50" charset="-128"/>
                <a:ea typeface="BIZ UDPゴシック" panose="020B0400000000000000" pitchFamily="50" charset="-128"/>
              </a:rPr>
              <a:t>https://www.thelancet.com/cms/10.1016/S0140-6736(07)61127-1/asset/2bb1a54c-8ef2-4b84-8658-55343a24b192/main.assets/fx1_lrg.jpg</a:t>
            </a:r>
            <a:endParaRPr lang="ja-JP" altLang="en-US" sz="105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7B268258-E04D-D9F8-FDC4-245CADF2B5B1}"/>
              </a:ext>
            </a:extLst>
          </p:cNvPr>
          <p:cNvSpPr txBox="1"/>
          <p:nvPr/>
        </p:nvSpPr>
        <p:spPr>
          <a:xfrm>
            <a:off x="207963" y="452418"/>
            <a:ext cx="5810251" cy="369332"/>
          </a:xfrm>
          <a:prstGeom prst="rect">
            <a:avLst/>
          </a:prstGeom>
          <a:noFill/>
        </p:spPr>
        <p:txBody>
          <a:bodyPr wrap="square">
            <a:spAutoFit/>
          </a:bodyPr>
          <a:lstStyle/>
          <a:p>
            <a:pPr algn="l"/>
            <a:r>
              <a:rPr lang="ja-JP" altLang="en-US" b="0" i="0" dirty="0">
                <a:solidFill>
                  <a:srgbClr val="2E2E2E"/>
                </a:solidFill>
                <a:effectLst/>
                <a:latin typeface="BIZ UDP明朝 Medium" panose="02020500000000000000" pitchFamily="18" charset="-128"/>
                <a:ea typeface="BIZ UDP明朝 Medium" panose="02020500000000000000" pitchFamily="18" charset="-128"/>
              </a:rPr>
              <a:t>医学誌「</a:t>
            </a:r>
            <a:r>
              <a:rPr lang="en-US" altLang="ja-JP" b="0" i="0" dirty="0">
                <a:solidFill>
                  <a:srgbClr val="2E2E2E"/>
                </a:solidFill>
                <a:effectLst/>
                <a:latin typeface="BIZ UDP明朝 Medium" panose="02020500000000000000" pitchFamily="18" charset="-128"/>
                <a:ea typeface="BIZ UDP明朝 Medium" panose="02020500000000000000" pitchFamily="18" charset="-128"/>
              </a:rPr>
              <a:t>LANCET</a:t>
            </a:r>
            <a:r>
              <a:rPr lang="ja-JP" altLang="en-US" b="0" i="0" dirty="0">
                <a:solidFill>
                  <a:srgbClr val="2E2E2E"/>
                </a:solidFill>
                <a:effectLst/>
                <a:latin typeface="BIZ UDP明朝 Medium" panose="02020500000000000000" pitchFamily="18" charset="-128"/>
                <a:ea typeface="BIZ UDP明朝 Medium" panose="02020500000000000000" pitchFamily="18" charset="-128"/>
              </a:rPr>
              <a:t>」</a:t>
            </a:r>
            <a:r>
              <a:rPr lang="en-US" altLang="ja-JP" b="0" i="0" dirty="0">
                <a:solidFill>
                  <a:srgbClr val="2E2E2E"/>
                </a:solidFill>
                <a:effectLst/>
                <a:latin typeface="BIZ UDP明朝 Medium" panose="02020500000000000000" pitchFamily="18" charset="-128"/>
                <a:ea typeface="BIZ UDP明朝 Medium" panose="02020500000000000000" pitchFamily="18" charset="-128"/>
              </a:rPr>
              <a:t>Brain of a white-collar worker</a:t>
            </a:r>
          </a:p>
        </p:txBody>
      </p:sp>
      <p:sp>
        <p:nvSpPr>
          <p:cNvPr id="12" name="テキスト ボックス 11">
            <a:extLst>
              <a:ext uri="{FF2B5EF4-FFF2-40B4-BE49-F238E27FC236}">
                <a16:creationId xmlns:a16="http://schemas.microsoft.com/office/drawing/2014/main" id="{383B02A8-2078-C5C1-EE39-0A82D0CC040B}"/>
              </a:ext>
            </a:extLst>
          </p:cNvPr>
          <p:cNvSpPr txBox="1"/>
          <p:nvPr/>
        </p:nvSpPr>
        <p:spPr>
          <a:xfrm>
            <a:off x="6173788" y="539259"/>
            <a:ext cx="6018212" cy="2308324"/>
          </a:xfrm>
          <a:prstGeom prst="rect">
            <a:avLst/>
          </a:prstGeom>
          <a:noFill/>
        </p:spPr>
        <p:txBody>
          <a:bodyPr wrap="square">
            <a:spAutoFit/>
          </a:bodyPr>
          <a:lstStyle/>
          <a:p>
            <a:r>
              <a:rPr lang="ja-JP" altLang="en-US" sz="1600" dirty="0">
                <a:latin typeface="BIZ UDPゴシック" panose="020B0400000000000000" pitchFamily="50" charset="-128"/>
                <a:ea typeface="BIZ UDPゴシック" panose="020B0400000000000000" pitchFamily="50" charset="-128"/>
              </a:rPr>
              <a:t>正常な脳皮質は感覚と運動を司り、海馬は記憶を司る。水頭症患者はこれらの脳領域が失われるか、容積が大幅に減少するが、それでも関連する機能は実行できる。</a:t>
            </a:r>
          </a:p>
          <a:p>
            <a:endParaRPr lang="en-US" altLang="ja-JP" sz="1600" dirty="0">
              <a:latin typeface="BIZ UDPゴシック" panose="020B0400000000000000" pitchFamily="50" charset="-128"/>
              <a:ea typeface="BIZ UDPゴシック" panose="020B0400000000000000" pitchFamily="50" charset="-128"/>
            </a:endParaRPr>
          </a:p>
          <a:p>
            <a:r>
              <a:rPr lang="ja-JP" altLang="en-US" sz="1600" dirty="0">
                <a:latin typeface="BIZ UDPゴシック" panose="020B0400000000000000" pitchFamily="50" charset="-128"/>
                <a:ea typeface="BIZ UDPゴシック" panose="020B0400000000000000" pitchFamily="50" charset="-128"/>
              </a:rPr>
              <a:t>英イェフィールド大学の神経学者ジョン・ローバー教授（</a:t>
            </a:r>
            <a:r>
              <a:rPr lang="en-US" altLang="ja-JP" sz="1600" dirty="0">
                <a:latin typeface="BIZ UDPゴシック" panose="020B0400000000000000" pitchFamily="50" charset="-128"/>
                <a:ea typeface="BIZ UDPゴシック" panose="020B0400000000000000" pitchFamily="50" charset="-128"/>
              </a:rPr>
              <a:t>1915- 1996</a:t>
            </a:r>
            <a:r>
              <a:rPr lang="ja-JP" altLang="en-US" sz="1600" dirty="0">
                <a:latin typeface="BIZ UDPゴシック" panose="020B0400000000000000" pitchFamily="50" charset="-128"/>
                <a:ea typeface="BIZ UDPゴシック" panose="020B0400000000000000" pitchFamily="50" charset="-128"/>
              </a:rPr>
              <a:t>年）は、水頭症の子供の </a:t>
            </a:r>
            <a:r>
              <a:rPr lang="en-US" altLang="ja-JP" sz="1600" dirty="0">
                <a:latin typeface="BIZ UDPゴシック" panose="020B0400000000000000" pitchFamily="50" charset="-128"/>
                <a:ea typeface="BIZ UDPゴシック" panose="020B0400000000000000" pitchFamily="50" charset="-128"/>
              </a:rPr>
              <a:t>600</a:t>
            </a:r>
            <a:r>
              <a:rPr lang="ja-JP" altLang="en-US" sz="1600" dirty="0">
                <a:latin typeface="BIZ UDPゴシック" panose="020B0400000000000000" pitchFamily="50" charset="-128"/>
                <a:ea typeface="BIZ UDPゴシック" panose="020B0400000000000000" pitchFamily="50" charset="-128"/>
              </a:rPr>
              <a:t>例以上を分析した。</a:t>
            </a:r>
          </a:p>
          <a:p>
            <a:r>
              <a:rPr lang="ja-JP" altLang="en-US" sz="1600" dirty="0">
                <a:latin typeface="BIZ UDPゴシック" panose="020B0400000000000000" pitchFamily="50" charset="-128"/>
                <a:ea typeface="BIZ UDPゴシック" panose="020B0400000000000000" pitchFamily="50" charset="-128"/>
              </a:rPr>
              <a:t>その中で、最も重篤な水頭症と脳萎縮を患う約 </a:t>
            </a:r>
            <a:r>
              <a:rPr lang="en-US" altLang="ja-JP" sz="1600" dirty="0">
                <a:latin typeface="BIZ UDPゴシック" panose="020B0400000000000000" pitchFamily="50" charset="-128"/>
                <a:ea typeface="BIZ UDPゴシック" panose="020B0400000000000000" pitchFamily="50" charset="-128"/>
              </a:rPr>
              <a:t>60</a:t>
            </a:r>
            <a:r>
              <a:rPr lang="ja-JP" altLang="en-US" sz="1600" dirty="0">
                <a:latin typeface="BIZ UDPゴシック" panose="020B0400000000000000" pitchFamily="50" charset="-128"/>
                <a:ea typeface="BIZ UDPゴシック" panose="020B0400000000000000" pitchFamily="50" charset="-128"/>
              </a:rPr>
              <a:t>人の子供の半数は、 </a:t>
            </a:r>
            <a:r>
              <a:rPr lang="en-US" altLang="ja-JP" sz="1600" dirty="0">
                <a:latin typeface="BIZ UDPゴシック" panose="020B0400000000000000" pitchFamily="50" charset="-128"/>
                <a:ea typeface="BIZ UDPゴシック" panose="020B0400000000000000" pitchFamily="50" charset="-128"/>
              </a:rPr>
              <a:t>IQ</a:t>
            </a:r>
            <a:r>
              <a:rPr lang="ja-JP" altLang="en-US" sz="1600" dirty="0">
                <a:latin typeface="BIZ UDPゴシック" panose="020B0400000000000000" pitchFamily="50" charset="-128"/>
                <a:ea typeface="BIZ UDPゴシック" panose="020B0400000000000000" pitchFamily="50" charset="-128"/>
              </a:rPr>
              <a:t>が </a:t>
            </a:r>
            <a:r>
              <a:rPr lang="en-US" altLang="ja-JP" sz="1600" dirty="0">
                <a:latin typeface="BIZ UDPゴシック" panose="020B0400000000000000" pitchFamily="50" charset="-128"/>
                <a:ea typeface="BIZ UDPゴシック" panose="020B0400000000000000" pitchFamily="50" charset="-128"/>
              </a:rPr>
              <a:t>100</a:t>
            </a:r>
            <a:r>
              <a:rPr lang="ja-JP" altLang="en-US" sz="1600" dirty="0">
                <a:latin typeface="BIZ UDPゴシック" panose="020B0400000000000000" pitchFamily="50" charset="-128"/>
                <a:ea typeface="BIZ UDPゴシック" panose="020B0400000000000000" pitchFamily="50" charset="-128"/>
              </a:rPr>
              <a:t>を超えており、通常の生活を送っていることを発見した。</a:t>
            </a:r>
          </a:p>
        </p:txBody>
      </p:sp>
    </p:spTree>
    <p:extLst>
      <p:ext uri="{BB962C8B-B14F-4D97-AF65-F5344CB8AC3E}">
        <p14:creationId xmlns:p14="http://schemas.microsoft.com/office/powerpoint/2010/main" val="170681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290C9FA-84E3-42BB-4F8E-51C70913A55B}"/>
              </a:ext>
            </a:extLst>
          </p:cNvPr>
          <p:cNvSpPr/>
          <p:nvPr/>
        </p:nvSpPr>
        <p:spPr>
          <a:xfrm>
            <a:off x="0" y="-2853"/>
            <a:ext cx="12192000" cy="46785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2400" dirty="0">
                <a:solidFill>
                  <a:schemeClr val="bg1"/>
                </a:solidFill>
                <a:latin typeface="BIZ UDPゴシック" panose="020B0400000000000000" pitchFamily="50" charset="-128"/>
                <a:ea typeface="BIZ UDPゴシック" panose="020B0400000000000000" pitchFamily="50" charset="-128"/>
              </a:rPr>
              <a:t>脳は必要か？</a:t>
            </a:r>
            <a:endParaRPr kumimoji="1" lang="ja-JP" altLang="en-US" sz="2400" dirty="0">
              <a:solidFill>
                <a:schemeClr val="bg1"/>
              </a:solidFill>
              <a:latin typeface="BIZ UDPゴシック" panose="020B0400000000000000" pitchFamily="50" charset="-128"/>
              <a:ea typeface="BIZ UDPゴシック" panose="020B0400000000000000" pitchFamily="50" charset="-128"/>
            </a:endParaRPr>
          </a:p>
        </p:txBody>
      </p:sp>
      <p:pic>
        <p:nvPicPr>
          <p:cNvPr id="4098" name="Picture 2" descr="First page of PDF">
            <a:extLst>
              <a:ext uri="{FF2B5EF4-FFF2-40B4-BE49-F238E27FC236}">
                <a16:creationId xmlns:a16="http://schemas.microsoft.com/office/drawing/2014/main" id="{EA0B6D60-C7C2-512B-611F-F19519FFB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 y="482097"/>
            <a:ext cx="4703855" cy="639014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99E5C01-9F95-5C0F-A792-2FF54ECC4F6E}"/>
              </a:ext>
            </a:extLst>
          </p:cNvPr>
          <p:cNvSpPr txBox="1"/>
          <p:nvPr/>
        </p:nvSpPr>
        <p:spPr>
          <a:xfrm rot="16200000">
            <a:off x="-2268167" y="3641499"/>
            <a:ext cx="5493180" cy="338554"/>
          </a:xfrm>
          <a:prstGeom prst="rect">
            <a:avLst/>
          </a:prstGeom>
          <a:noFill/>
        </p:spPr>
        <p:txBody>
          <a:bodyPr wrap="square">
            <a:spAutoFit/>
          </a:bodyPr>
          <a:lstStyle/>
          <a:p>
            <a:r>
              <a:rPr lang="en-US" altLang="ja-JP" sz="16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https://www.science.org/doi/10.1126/science.7434023</a:t>
            </a:r>
            <a:endParaRPr lang="ja-JP" altLang="en-US" sz="1600" dirty="0">
              <a:solidFill>
                <a:srgbClr val="C00000"/>
              </a:solidFill>
              <a:latin typeface="ADLaM Display" panose="02010000000000000000" pitchFamily="2" charset="0"/>
              <a:ea typeface="BIZ UDPゴシック" panose="020B0400000000000000" pitchFamily="50" charset="-128"/>
              <a:cs typeface="ADLaM Display" panose="02010000000000000000" pitchFamily="2" charset="0"/>
            </a:endParaRPr>
          </a:p>
        </p:txBody>
      </p:sp>
      <p:pic>
        <p:nvPicPr>
          <p:cNvPr id="6" name="Picture 20" descr="Heads">
            <a:extLst>
              <a:ext uri="{FF2B5EF4-FFF2-40B4-BE49-F238E27FC236}">
                <a16:creationId xmlns:a16="http://schemas.microsoft.com/office/drawing/2014/main" id="{D136820A-2615-1289-6EB5-AEA2125C8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8443"/>
          <a:stretch>
            <a:fillRect/>
          </a:stretch>
        </p:blipFill>
        <p:spPr bwMode="auto">
          <a:xfrm>
            <a:off x="5171692" y="2477719"/>
            <a:ext cx="6811157" cy="408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クラゲのキャラクター">
            <a:extLst>
              <a:ext uri="{FF2B5EF4-FFF2-40B4-BE49-F238E27FC236}">
                <a16:creationId xmlns:a16="http://schemas.microsoft.com/office/drawing/2014/main" id="{9F02CBD0-FF1C-315F-31C7-2F058B32B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0118" y="577487"/>
            <a:ext cx="2205904" cy="231590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94AFF72B-81FA-1201-66F6-D07668E603F7}"/>
              </a:ext>
            </a:extLst>
          </p:cNvPr>
          <p:cNvSpPr txBox="1"/>
          <p:nvPr/>
        </p:nvSpPr>
        <p:spPr>
          <a:xfrm rot="2381318">
            <a:off x="9384178" y="1319942"/>
            <a:ext cx="2637234" cy="830997"/>
          </a:xfrm>
          <a:prstGeom prst="rect">
            <a:avLst/>
          </a:prstGeom>
          <a:noFill/>
        </p:spPr>
        <p:txBody>
          <a:bodyPr wrap="square" rtlCol="0">
            <a:spAutoFit/>
          </a:bodyPr>
          <a:lstStyle/>
          <a:p>
            <a:r>
              <a:rPr kumimoji="1" lang="ja-JP" altLang="en-US" sz="2400" dirty="0">
                <a:latin typeface="BIZ UDPゴシック" panose="020B0400000000000000" pitchFamily="50" charset="-128"/>
                <a:ea typeface="BIZ UDPゴシック" panose="020B0400000000000000" pitchFamily="50" charset="-128"/>
              </a:rPr>
              <a:t>ゲルで大丈夫だったりして</a:t>
            </a:r>
          </a:p>
        </p:txBody>
      </p:sp>
    </p:spTree>
    <p:extLst>
      <p:ext uri="{BB962C8B-B14F-4D97-AF65-F5344CB8AC3E}">
        <p14:creationId xmlns:p14="http://schemas.microsoft.com/office/powerpoint/2010/main" val="299797475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110699</TotalTime>
  <Words>3084</Words>
  <Application>Microsoft Office PowerPoint</Application>
  <PresentationFormat>ワイド画面</PresentationFormat>
  <Paragraphs>165</Paragraphs>
  <Slides>17</Slides>
  <Notes>6</Notes>
  <HiddenSlides>0</HiddenSlides>
  <MMClips>0</MMClips>
  <ScaleCrop>false</ScaleCrop>
  <HeadingPairs>
    <vt:vector size="6" baseType="variant">
      <vt:variant>
        <vt:lpstr>使用されているフォント</vt:lpstr>
      </vt:variant>
      <vt:variant>
        <vt:i4>17</vt:i4>
      </vt:variant>
      <vt:variant>
        <vt:lpstr>テーマ</vt:lpstr>
      </vt:variant>
      <vt:variant>
        <vt:i4>1</vt:i4>
      </vt:variant>
      <vt:variant>
        <vt:lpstr>スライド タイトル</vt:lpstr>
      </vt:variant>
      <vt:variant>
        <vt:i4>17</vt:i4>
      </vt:variant>
    </vt:vector>
  </HeadingPairs>
  <TitlesOfParts>
    <vt:vector size="35" baseType="lpstr">
      <vt:lpstr>BIZ UDPゴシック</vt:lpstr>
      <vt:lpstr>BIZ UDP明朝 Medium</vt:lpstr>
      <vt:lpstr>BIZ UDゴシック</vt:lpstr>
      <vt:lpstr>Helvetica Neue</vt:lpstr>
      <vt:lpstr>HGS創英角ｺﾞｼｯｸUB</vt:lpstr>
      <vt:lpstr>Meiryo UI</vt:lpstr>
      <vt:lpstr>UD デジタル 教科書体 NK-B</vt:lpstr>
      <vt:lpstr>UD デジタル 教科書体 NK-R</vt:lpstr>
      <vt:lpstr>UD デジタル 教科書体 NK-R</vt:lpstr>
      <vt:lpstr>游ゴシック</vt:lpstr>
      <vt:lpstr>ADLaM Display</vt:lpstr>
      <vt:lpstr>Amasis MT Pro Black</vt:lpstr>
      <vt:lpstr>Amasis MT Pro Medium</vt:lpstr>
      <vt:lpstr>Arial</vt:lpstr>
      <vt:lpstr>Cooper Black</vt:lpstr>
      <vt:lpstr>Verdana Pro Black</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WEO2024における世界の電⼒需要予測</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419</cp:revision>
  <cp:lastPrinted>2023-07-25T02:16:56Z</cp:lastPrinted>
  <dcterms:created xsi:type="dcterms:W3CDTF">2023-03-29T00:02:56Z</dcterms:created>
  <dcterms:modified xsi:type="dcterms:W3CDTF">2024-10-30T06:55:41Z</dcterms:modified>
</cp:coreProperties>
</file>